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61" r:id="rId16"/>
    <p:sldId id="263" r:id="rId17"/>
    <p:sldId id="264" r:id="rId18"/>
    <p:sldId id="265" r:id="rId19"/>
    <p:sldId id="266" r:id="rId20"/>
    <p:sldId id="274" r:id="rId21"/>
    <p:sldId id="267" r:id="rId22"/>
    <p:sldId id="268" r:id="rId23"/>
    <p:sldId id="269" r:id="rId24"/>
    <p:sldId id="270" r:id="rId25"/>
    <p:sldId id="271" r:id="rId26"/>
    <p:sldId id="272" r:id="rId27"/>
    <p:sldId id="27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3225320232406846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41447383179667E-2"/>
          <c:y val="0.20456560576986701"/>
          <c:w val="0.84366108082643521"/>
          <c:h val="0.621028783166809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 фокус группы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5">
                      <a:shade val="76000"/>
                      <a:tint val="96000"/>
                      <a:lumMod val="104000"/>
                    </a:schemeClr>
                  </a:gs>
                  <a:gs pos="100000">
                    <a:schemeClr val="accent5">
                      <a:shade val="76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8D7-4DB1-B451-0189F476B39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77000"/>
                      <a:tint val="96000"/>
                      <a:lumMod val="104000"/>
                    </a:schemeClr>
                  </a:gs>
                  <a:gs pos="100000">
                    <a:schemeClr val="accent5">
                      <a:tint val="77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8D7-4DB1-B451-0189F476B39F}"/>
              </c:ext>
            </c:extLst>
          </c:dPt>
          <c:dLbls>
            <c:dLbl>
              <c:idx val="0"/>
              <c:layout>
                <c:manualLayout>
                  <c:x val="-9.1168035085357924E-2"/>
                  <c:y val="0.100840336134453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776ACB-47B5-48FA-994C-C037E1E9FF20}" type="VALUE">
                      <a:rPr lang="en-US" sz="1800" b="1" baseline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800" b="1">
                          <a:solidFill>
                            <a:schemeClr val="accent1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en-US" sz="1800" b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18518518518517"/>
                      <c:h val="0.143445510487659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8D7-4DB1-B451-0189F476B39F}"/>
                </c:ext>
              </c:extLst>
            </c:dLbl>
            <c:dLbl>
              <c:idx val="1"/>
              <c:layout>
                <c:manualLayout>
                  <c:x val="0.13105413105413105"/>
                  <c:y val="-0.215126050420168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0AAA159-17CD-41E2-88DB-8D6B2301725F}" type="VALUE">
                      <a:rPr lang="en-US" b="1" baseline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 sz="1800" b="1">
                          <a:solidFill>
                            <a:schemeClr val="accent1">
                              <a:lumMod val="75000"/>
                            </a:schemeClr>
                          </a:solidFill>
                        </a:defRPr>
                      </a:pPr>
                      <a:t>[ЗНАЧЕНИЕ]</a:t>
                    </a:fld>
                    <a:r>
                      <a:rPr lang="en-US" b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8D7-4DB1-B451-0189F476B3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Правильные</c:v>
                </c:pt>
                <c:pt idx="1">
                  <c:v>Неправильные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D7-4DB1-B451-0189F476B39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Ответы первой подгруппы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hade val="76000"/>
                      <a:tint val="96000"/>
                      <a:lumMod val="104000"/>
                    </a:schemeClr>
                  </a:gs>
                  <a:gs pos="100000">
                    <a:schemeClr val="accent6">
                      <a:shade val="76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04-44E9-9D41-AA57C9CFB39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77000"/>
                      <a:tint val="96000"/>
                      <a:lumMod val="104000"/>
                    </a:schemeClr>
                  </a:gs>
                  <a:gs pos="100000">
                    <a:schemeClr val="accent6">
                      <a:tint val="77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04-44E9-9D41-AA57C9CFB390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48%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04-44E9-9D41-AA57C9CFB390}"/>
                </c:ext>
              </c:extLst>
            </c:dLbl>
            <c:dLbl>
              <c:idx val="1"/>
              <c:layout>
                <c:manualLayout>
                  <c:x val="0.12999506471947422"/>
                  <c:y val="-0.106513597565010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dirty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52%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704-44E9-9D41-AA57C9CFB3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Правильные</c:v>
                </c:pt>
                <c:pt idx="1">
                  <c:v>Неправильные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04-44E9-9D41-AA57C9CFB39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Ответы второй подгруппы</a:t>
            </a:r>
          </a:p>
        </c:rich>
      </c:tx>
      <c:layout>
        <c:manualLayout>
          <c:xMode val="edge"/>
          <c:yMode val="edge"/>
          <c:x val="0.29075139646005788"/>
          <c:y val="2.01680672268907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tint val="77000"/>
                      <a:tint val="96000"/>
                      <a:lumMod val="104000"/>
                    </a:schemeClr>
                  </a:gs>
                  <a:gs pos="100000">
                    <a:schemeClr val="accent3">
                      <a:tint val="77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DFB-4709-99D9-5EA506F7A82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76000"/>
                      <a:tint val="96000"/>
                      <a:lumMod val="104000"/>
                    </a:schemeClr>
                  </a:gs>
                  <a:gs pos="100000">
                    <a:schemeClr val="accent3">
                      <a:shade val="76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DFB-4709-99D9-5EA506F7A8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Правильные</c:v>
                </c:pt>
                <c:pt idx="1">
                  <c:v>Неправильные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FB-4709-99D9-5EA506F7A82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1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94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732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774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84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219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6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1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80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9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8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1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37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35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79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1AE8-2761-4265-B84C-BF9ECAA31919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794DB8-FE38-4E41-A7AE-0E81BE55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0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dic.academic.ru/dic.nsf/efremova/246048/%D0%A1%D0%BB%D0%BE%D0%B2%D0%BE%D0%BE%D0%B1%D1%80%D0%B0%D0%B7%D0%BE%D0%B2%D0%B0%D0%BD%D0%B8%D0%B5" TargetMode="External"/><Relationship Id="rId13" Type="http://schemas.openxmlformats.org/officeDocument/2006/relationships/hyperlink" Target="https://translate.google.com/?hl=ru" TargetMode="External"/><Relationship Id="rId3" Type="http://schemas.openxmlformats.org/officeDocument/2006/relationships/hyperlink" Target="https://pandia.ru/text/77/501/27882.php" TargetMode="External"/><Relationship Id="rId7" Type="http://schemas.openxmlformats.org/officeDocument/2006/relationships/hyperlink" Target="https://otvet.mail.ru/question/9490503" TargetMode="External"/><Relationship Id="rId12" Type="http://schemas.openxmlformats.org/officeDocument/2006/relationships/hyperlink" Target="https://skyeng.ru/articles/chto-vy-ne-znali-o-suffiksah-v-anglijskom" TargetMode="External"/><Relationship Id="rId2" Type="http://schemas.openxmlformats.org/officeDocument/2006/relationships/hyperlink" Target="https://englsecrets.ru/grammatika/slovoobrazovanie-v-anglijskom-yazyk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cey.net/free/4-russkii_yazyk/39-kurs_russkogo_yazyka_fonetika__slovoobrazovanie__morfologiya_i_orfografiya/stages/654-211_osnovnye_sposoby_slovoobrazovaniya.html" TargetMode="External"/><Relationship Id="rId11" Type="http://schemas.openxmlformats.org/officeDocument/2006/relationships/hyperlink" Target="http://engblog.ru/prefixes-and-suffixes" TargetMode="External"/><Relationship Id="rId5" Type="http://schemas.openxmlformats.org/officeDocument/2006/relationships/hyperlink" Target="http://edu.glavsprav.ru/info/slovoobrazovanie/" TargetMode="External"/><Relationship Id="rId10" Type="http://schemas.openxmlformats.org/officeDocument/2006/relationships/hyperlink" Target="http://knigi.link/lingvistika_1407/sposobyi-slovoobrazovaniya-60490.html" TargetMode="External"/><Relationship Id="rId4" Type="http://schemas.openxmlformats.org/officeDocument/2006/relationships/hyperlink" Target="https://&#1086;&#1090;&#1082;&#1088;&#1099;&#1090;&#1099;&#1081;&#1091;&#1088;&#1086;&#1082;.&#1088;&#1092;/%D1%81%D1%82%D0%B0%D1%82%D1%8C%D0%B8/589755/" TargetMode="External"/><Relationship Id="rId9" Type="http://schemas.openxmlformats.org/officeDocument/2006/relationships/hyperlink" Target="https://ru.wikipedia.org/wiki/%D0%A1%D0%BB%D0%BE%D0%B2%D0%BE%D0%BE%D0%B1%D1%80%D0%B0%D0%B7%D0%BE%D0%B2%D0%B0%D0%BD%D0%B8%D0%B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2515264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Исследовательская </a:t>
            </a:r>
            <a:r>
              <a:rPr lang="ru-RU" sz="3600" dirty="0" smtClean="0"/>
              <a:t>работа</a:t>
            </a:r>
            <a:r>
              <a:rPr lang="en-US" sz="3600" dirty="0"/>
              <a:t> </a:t>
            </a:r>
            <a:r>
              <a:rPr lang="ru-RU" sz="3600" dirty="0" smtClean="0"/>
              <a:t>на тему «Способы </a:t>
            </a:r>
            <a:r>
              <a:rPr lang="ru-RU" sz="3600" dirty="0"/>
              <a:t>словообразования </a:t>
            </a:r>
            <a:br>
              <a:rPr lang="ru-RU" sz="3600" dirty="0"/>
            </a:br>
            <a:r>
              <a:rPr lang="ru-RU" sz="3600" dirty="0"/>
              <a:t>в английском языке»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42556" y="5163015"/>
            <a:ext cx="3118895" cy="1248936"/>
          </a:xfrm>
        </p:spPr>
        <p:txBody>
          <a:bodyPr>
            <a:noAutofit/>
          </a:bodyPr>
          <a:lstStyle/>
          <a:p>
            <a:r>
              <a:rPr lang="ru-RU" sz="1400" dirty="0"/>
              <a:t>Выполнил: учащийся 9в класса</a:t>
            </a:r>
          </a:p>
          <a:p>
            <a:r>
              <a:rPr lang="ru-RU" sz="1400" dirty="0"/>
              <a:t>Арестенко Антон Олегович</a:t>
            </a:r>
          </a:p>
          <a:p>
            <a:r>
              <a:rPr lang="ru-RU" sz="1400" dirty="0"/>
              <a:t>Руководитель:</a:t>
            </a:r>
          </a:p>
          <a:p>
            <a:r>
              <a:rPr lang="ru-RU" sz="1400" dirty="0" err="1"/>
              <a:t>Сковородникова</a:t>
            </a:r>
            <a:r>
              <a:rPr lang="ru-RU" sz="1400" dirty="0"/>
              <a:t> О.М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827820" y="6273225"/>
            <a:ext cx="2219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Усть-Кулом</a:t>
            </a:r>
          </a:p>
          <a:p>
            <a:pPr algn="ctr"/>
            <a:r>
              <a:rPr lang="ru-RU" sz="1600" dirty="0" smtClean="0"/>
              <a:t>2019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540997" y="4421"/>
            <a:ext cx="8761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Муниципальное бюджетное общеобразовательное учреждение </a:t>
            </a:r>
          </a:p>
          <a:p>
            <a:pPr algn="ctr"/>
            <a:r>
              <a:rPr lang="ru-RU" sz="2000" dirty="0"/>
              <a:t>«Средняя общеобразовательная школа» с. Усть-Кулом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0581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Конверсия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598342"/>
            <a:ext cx="929798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Конверсия - это </a:t>
            </a:r>
            <a:r>
              <a:rPr lang="ru-RU" sz="3600" dirty="0"/>
              <a:t>переход одной части речи в другую без изменения </a:t>
            </a:r>
            <a:r>
              <a:rPr lang="ru-RU" sz="3600" dirty="0" smtClean="0"/>
              <a:t>словоформы</a:t>
            </a:r>
          </a:p>
          <a:p>
            <a:r>
              <a:rPr lang="en-US" sz="3600" dirty="0" smtClean="0"/>
              <a:t>plane </a:t>
            </a:r>
            <a:r>
              <a:rPr lang="ru-RU" sz="3600" dirty="0"/>
              <a:t>– </a:t>
            </a:r>
            <a:r>
              <a:rPr lang="en-US" sz="3600" dirty="0"/>
              <a:t>to </a:t>
            </a:r>
            <a:r>
              <a:rPr lang="en-US" sz="3600" dirty="0" smtClean="0"/>
              <a:t>plane</a:t>
            </a:r>
            <a:endParaRPr lang="ru-RU" sz="3600" dirty="0"/>
          </a:p>
          <a:p>
            <a:r>
              <a:rPr lang="en-US" sz="3600" dirty="0" smtClean="0"/>
              <a:t>water</a:t>
            </a:r>
            <a:r>
              <a:rPr lang="ru-RU" sz="3600" dirty="0"/>
              <a:t>-</a:t>
            </a:r>
            <a:r>
              <a:rPr lang="en-US" sz="3600" dirty="0"/>
              <a:t>to </a:t>
            </a:r>
            <a:r>
              <a:rPr lang="en-US" sz="3600" dirty="0" smtClean="0"/>
              <a:t>water</a:t>
            </a:r>
            <a:endParaRPr lang="en-US" sz="3600" dirty="0"/>
          </a:p>
          <a:p>
            <a:r>
              <a:rPr lang="en-US" sz="3600" dirty="0" smtClean="0"/>
              <a:t>work – to work</a:t>
            </a:r>
            <a:endParaRPr lang="ru-RU" sz="36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2248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Аффиксы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452624" y="1338146"/>
            <a:ext cx="1170878" cy="1271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873083" y="1326995"/>
            <a:ext cx="847494" cy="1282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23785" y="2607885"/>
            <a:ext cx="326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Префиксы</a:t>
            </a:r>
            <a:endParaRPr lang="ru-RU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8586438" y="2638662"/>
            <a:ext cx="2918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Суффиксы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547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Префиксы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1665248"/>
            <a:ext cx="9086115" cy="3777622"/>
          </a:xfrm>
        </p:spPr>
        <p:txBody>
          <a:bodyPr>
            <a:normAutofit/>
          </a:bodyPr>
          <a:lstStyle/>
          <a:p>
            <a:r>
              <a:rPr lang="en-US" sz="4400" dirty="0"/>
              <a:t>Possible- impossible</a:t>
            </a:r>
            <a:endParaRPr lang="ru-RU" sz="4400" dirty="0"/>
          </a:p>
          <a:p>
            <a:r>
              <a:rPr lang="ru-RU" sz="4400" dirty="0" err="1"/>
              <a:t>Comfortable</a:t>
            </a:r>
            <a:r>
              <a:rPr lang="ru-RU" sz="4400" dirty="0"/>
              <a:t> – </a:t>
            </a:r>
            <a:r>
              <a:rPr lang="ru-RU" sz="4400" dirty="0" err="1"/>
              <a:t>uncomfortable</a:t>
            </a:r>
            <a:r>
              <a:rPr lang="ru-RU" sz="4400" dirty="0"/>
              <a:t> </a:t>
            </a:r>
          </a:p>
          <a:p>
            <a:r>
              <a:rPr lang="en-US" sz="4400" dirty="0"/>
              <a:t>Start – </a:t>
            </a:r>
            <a:r>
              <a:rPr lang="en-US" sz="4400" dirty="0" smtClean="0"/>
              <a:t>restart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1502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557202"/>
            <a:ext cx="8911687" cy="1280890"/>
          </a:xfrm>
        </p:spPr>
        <p:txBody>
          <a:bodyPr/>
          <a:lstStyle/>
          <a:p>
            <a:r>
              <a:rPr lang="ru-RU" dirty="0" smtClean="0"/>
              <a:t>Суффиксы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Teach- teacher</a:t>
            </a:r>
            <a:endParaRPr lang="ru-RU" sz="4800" dirty="0"/>
          </a:p>
          <a:p>
            <a:r>
              <a:rPr lang="en-US" sz="4800" dirty="0"/>
              <a:t>Beauty – beautiful </a:t>
            </a:r>
            <a:endParaRPr lang="ru-RU" sz="4800" dirty="0"/>
          </a:p>
          <a:p>
            <a:r>
              <a:rPr lang="en-US" sz="4800" dirty="0"/>
              <a:t>Danger - dangerous</a:t>
            </a:r>
            <a:endParaRPr lang="ru-RU" sz="4800" dirty="0"/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7427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12957" y="2494299"/>
            <a:ext cx="89076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</a:rPr>
              <a:t>Способы </a:t>
            </a:r>
            <a:r>
              <a:rPr lang="ru-RU" sz="3600" dirty="0">
                <a:solidFill>
                  <a:srgbClr val="000000"/>
                </a:solidFill>
              </a:rPr>
              <a:t>словообразования очень разные и не похожи друг на друга. Меня удивило, что конверсия – это тоже один из способов словообразования. Кроме того, я узнал о всех значениях аффиксов.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012957" y="959005"/>
            <a:ext cx="8260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+mj-lt"/>
              </a:rPr>
              <a:t>Вывод по теоретической части:</a:t>
            </a:r>
            <a:endParaRPr lang="ru-RU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2047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Входное тестирование</a:t>
            </a:r>
          </a:p>
          <a:p>
            <a:r>
              <a:rPr lang="ru-RU" sz="4400" dirty="0" smtClean="0"/>
              <a:t>Эксперимент</a:t>
            </a:r>
          </a:p>
          <a:p>
            <a:r>
              <a:rPr lang="ru-RU" sz="4400" dirty="0" smtClean="0"/>
              <a:t>Итоговое тестирование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0054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Входное тестирование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Дата</a:t>
            </a:r>
            <a:r>
              <a:rPr lang="ru-RU" sz="3600" dirty="0"/>
              <a:t> проведения тестирования: 28 января 2019г.</a:t>
            </a:r>
          </a:p>
          <a:p>
            <a:r>
              <a:rPr lang="ru-RU" sz="3600" b="1" dirty="0"/>
              <a:t>Место</a:t>
            </a:r>
            <a:r>
              <a:rPr lang="ru-RU" sz="3600" dirty="0"/>
              <a:t> проведения: МБОУ "СОШ" </a:t>
            </a:r>
            <a:r>
              <a:rPr lang="ru-RU" sz="3600" dirty="0" err="1"/>
              <a:t>с.Усть-Кулом</a:t>
            </a:r>
            <a:endParaRPr lang="ru-RU" sz="3600" dirty="0"/>
          </a:p>
          <a:p>
            <a:r>
              <a:rPr lang="ru-RU" sz="3600" b="1" dirty="0"/>
              <a:t>Время</a:t>
            </a:r>
            <a:r>
              <a:rPr lang="ru-RU" sz="3600" dirty="0"/>
              <a:t> проведения: 15.20</a:t>
            </a:r>
          </a:p>
        </p:txBody>
      </p:sp>
    </p:spTree>
    <p:extLst>
      <p:ext uri="{BB962C8B-B14F-4D97-AF65-F5344CB8AC3E}">
        <p14:creationId xmlns:p14="http://schemas.microsoft.com/office/powerpoint/2010/main" val="2419481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482692"/>
              </p:ext>
            </p:extLst>
          </p:nvPr>
        </p:nvGraphicFramePr>
        <p:xfrm>
          <a:off x="2544607" y="271348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04826" y="4460487"/>
            <a:ext cx="45949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Минимальный балл: 3</a:t>
            </a:r>
          </a:p>
          <a:p>
            <a:pPr algn="ctr"/>
            <a:r>
              <a:rPr lang="ru-RU" sz="2800" dirty="0"/>
              <a:t>Максимальный балл: 9</a:t>
            </a:r>
          </a:p>
          <a:p>
            <a:pPr algn="ctr"/>
            <a:r>
              <a:rPr lang="ru-RU" sz="2800" dirty="0"/>
              <a:t>Средний балл: 5 </a:t>
            </a:r>
          </a:p>
        </p:txBody>
      </p:sp>
    </p:spTree>
    <p:extLst>
      <p:ext uri="{BB962C8B-B14F-4D97-AF65-F5344CB8AC3E}">
        <p14:creationId xmlns:p14="http://schemas.microsoft.com/office/powerpoint/2010/main" val="3287330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Arial" panose="020B0604020202020204" pitchFamily="34" charset="0"/>
              </a:rPr>
              <a:t>Вывод по входному тестированию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Уровень знаний учащихся оказался недостаточным для выполнения заданий входного тестирования. Эти задания оказались для них достаточно сложными. </a:t>
            </a:r>
          </a:p>
        </p:txBody>
      </p:sp>
    </p:spTree>
    <p:extLst>
      <p:ext uri="{BB962C8B-B14F-4D97-AF65-F5344CB8AC3E}">
        <p14:creationId xmlns:p14="http://schemas.microsoft.com/office/powerpoint/2010/main" val="3790076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эксперимента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Дата</a:t>
            </a:r>
            <a:r>
              <a:rPr lang="ru-RU" sz="3600" dirty="0"/>
              <a:t> проведения: 20 февраля 2019г. </a:t>
            </a:r>
          </a:p>
          <a:p>
            <a:r>
              <a:rPr lang="ru-RU" sz="3600" b="1" dirty="0"/>
              <a:t>Место</a:t>
            </a:r>
            <a:r>
              <a:rPr lang="ru-RU" sz="3600" dirty="0"/>
              <a:t> проведения: МБОУ "СОШ" </a:t>
            </a:r>
            <a:r>
              <a:rPr lang="ru-RU" sz="3600" dirty="0" err="1" smtClean="0"/>
              <a:t>с.Усть-Кулом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9306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419922"/>
            <a:ext cx="8915400" cy="3777622"/>
          </a:xfrm>
        </p:spPr>
        <p:txBody>
          <a:bodyPr>
            <a:noAutofit/>
          </a:bodyPr>
          <a:lstStyle/>
          <a:p>
            <a:r>
              <a:rPr lang="ru-RU" sz="3600" b="1" u="sng" dirty="0"/>
              <a:t>Гипотеза:</a:t>
            </a:r>
            <a:r>
              <a:rPr lang="ru-RU" sz="3600" b="1" dirty="0"/>
              <a:t> </a:t>
            </a:r>
            <a:r>
              <a:rPr lang="ru-RU" sz="3600" dirty="0"/>
              <a:t>Я предполагаю, что занимательные интересные задания по теме «Способы словообразования» могут способствовать эффективному усвоению учебного </a:t>
            </a:r>
            <a:r>
              <a:rPr lang="ru-RU" sz="3600" dirty="0" smtClean="0"/>
              <a:t>материала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81203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270" y="193287"/>
            <a:ext cx="6610545" cy="48470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 smtClean="0"/>
              <a:t>Уроки:</a:t>
            </a:r>
          </a:p>
          <a:p>
            <a:r>
              <a:rPr lang="ru-RU" sz="3600" dirty="0" smtClean="0"/>
              <a:t>Конверсия</a:t>
            </a:r>
          </a:p>
          <a:p>
            <a:r>
              <a:rPr lang="ru-RU" sz="3600" dirty="0" smtClean="0"/>
              <a:t>Словосложение</a:t>
            </a:r>
          </a:p>
          <a:p>
            <a:r>
              <a:rPr lang="ru-RU" sz="3600" dirty="0" smtClean="0"/>
              <a:t>Префиксы</a:t>
            </a:r>
          </a:p>
          <a:p>
            <a:r>
              <a:rPr lang="ru-RU" sz="3600" dirty="0" smtClean="0"/>
              <a:t>Суффиксы</a:t>
            </a:r>
          </a:p>
          <a:p>
            <a:r>
              <a:rPr lang="ru-RU" sz="3600" dirty="0" smtClean="0"/>
              <a:t>Задания по подгруппам по аффиксам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1" y="241890"/>
            <a:ext cx="2667270" cy="2000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49" y="2494155"/>
            <a:ext cx="2244183" cy="2992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94" y="90440"/>
            <a:ext cx="2031678" cy="2708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130484" y="3398212"/>
            <a:ext cx="3343696" cy="2507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0902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тестирование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Дата</a:t>
            </a:r>
            <a:r>
              <a:rPr lang="ru-RU" sz="3600" dirty="0"/>
              <a:t> проведения: 20 февраля 2019г. </a:t>
            </a:r>
          </a:p>
          <a:p>
            <a:r>
              <a:rPr lang="ru-RU" sz="3600" b="1" dirty="0"/>
              <a:t>Место</a:t>
            </a:r>
            <a:r>
              <a:rPr lang="ru-RU" sz="3600" dirty="0"/>
              <a:t> проведения: МБОУ "СОШ" </a:t>
            </a:r>
            <a:r>
              <a:rPr lang="ru-RU" sz="3600" dirty="0" err="1"/>
              <a:t>с.Усть-Кулом</a:t>
            </a:r>
            <a:endParaRPr lang="ru-RU" sz="3600" dirty="0"/>
          </a:p>
          <a:p>
            <a:r>
              <a:rPr lang="ru-RU" sz="3600" b="1" dirty="0" smtClean="0"/>
              <a:t>Время</a:t>
            </a:r>
            <a:r>
              <a:rPr lang="ru-RU" sz="3600" dirty="0" smtClean="0"/>
              <a:t> проведения: 12:25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45945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696133"/>
              </p:ext>
            </p:extLst>
          </p:nvPr>
        </p:nvGraphicFramePr>
        <p:xfrm>
          <a:off x="2444246" y="-78059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1048" y="4003288"/>
            <a:ext cx="54417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Средний балл: 12</a:t>
            </a:r>
          </a:p>
          <a:p>
            <a:pPr algn="ctr"/>
            <a:r>
              <a:rPr lang="ru-RU" sz="3200" dirty="0"/>
              <a:t>Минимальный балл: 9</a:t>
            </a:r>
          </a:p>
          <a:p>
            <a:pPr algn="ctr"/>
            <a:r>
              <a:rPr lang="ru-RU" sz="3200" dirty="0"/>
              <a:t>Максимальный балл:17</a:t>
            </a:r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1921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332436"/>
              </p:ext>
            </p:extLst>
          </p:nvPr>
        </p:nvGraphicFramePr>
        <p:xfrm>
          <a:off x="2548319" y="154257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08950" y="4248614"/>
            <a:ext cx="53941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Средний балл: 9 </a:t>
            </a:r>
          </a:p>
          <a:p>
            <a:pPr algn="ctr"/>
            <a:r>
              <a:rPr lang="ru-RU" sz="3200" dirty="0"/>
              <a:t>Минимальный балл: 7</a:t>
            </a:r>
          </a:p>
          <a:p>
            <a:pPr algn="ctr"/>
            <a:r>
              <a:rPr lang="ru-RU" sz="3200" dirty="0"/>
              <a:t>Максимальный балл: 15</a:t>
            </a:r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23853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по итоговому тестированию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Подгруппа, которая решала интересные задания в игровой форме, справилась лучше другой. Из этого можно сделать вывод, что наиболее эффективными являются не просто упражнения, а задания, в которые вложили душу и над которыми действительно хорошо постарались.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10055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Сравнительная таблица результатов входного</a:t>
            </a:r>
            <a:br>
              <a:rPr lang="ru-RU" sz="2800" dirty="0"/>
            </a:br>
            <a:r>
              <a:rPr lang="ru-RU" sz="2800" dirty="0"/>
              <a:t>и итогового тестирования.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5639"/>
              </p:ext>
            </p:extLst>
          </p:nvPr>
        </p:nvGraphicFramePr>
        <p:xfrm>
          <a:off x="2397512" y="1761891"/>
          <a:ext cx="9467387" cy="475488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366093">
                  <a:extLst>
                    <a:ext uri="{9D8B030D-6E8A-4147-A177-3AD203B41FA5}">
                      <a16:colId xmlns:a16="http://schemas.microsoft.com/office/drawing/2014/main" val="818122553"/>
                    </a:ext>
                  </a:extLst>
                </a:gridCol>
                <a:gridCol w="2367098">
                  <a:extLst>
                    <a:ext uri="{9D8B030D-6E8A-4147-A177-3AD203B41FA5}">
                      <a16:colId xmlns:a16="http://schemas.microsoft.com/office/drawing/2014/main" val="404248631"/>
                    </a:ext>
                  </a:extLst>
                </a:gridCol>
                <a:gridCol w="2367098">
                  <a:extLst>
                    <a:ext uri="{9D8B030D-6E8A-4147-A177-3AD203B41FA5}">
                      <a16:colId xmlns:a16="http://schemas.microsoft.com/office/drawing/2014/main" val="3947305855"/>
                    </a:ext>
                  </a:extLst>
                </a:gridCol>
                <a:gridCol w="2367098">
                  <a:extLst>
                    <a:ext uri="{9D8B030D-6E8A-4147-A177-3AD203B41FA5}">
                      <a16:colId xmlns:a16="http://schemas.microsoft.com/office/drawing/2014/main" val="394899989"/>
                    </a:ext>
                  </a:extLst>
                </a:gridCol>
              </a:tblGrid>
              <a:tr h="8158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Максимальный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Минимальный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493980"/>
                  </a:ext>
                </a:extLst>
              </a:tr>
              <a:tr h="8158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Входное тестирование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230437"/>
                  </a:ext>
                </a:extLst>
              </a:tr>
              <a:tr h="12471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Итоговое тестирование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подгруппа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555075"/>
                  </a:ext>
                </a:extLst>
              </a:tr>
              <a:tr h="12471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Итоговое тестирование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подгруппа</a:t>
                      </a:r>
                      <a:endParaRPr lang="ru-RU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15</a:t>
                      </a:r>
                      <a:endParaRPr lang="ru-RU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9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6561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282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454126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В начале своей работы я поставил перед собой цель выяснить, какие типы заданий наиболее эффективны для освоения темы «Способы словообразования в английском языке». Я провел эксперимент, и получилось следующее: интересные задания по типу лото, ребусы и т.п. эффективнее обычных упражнений. С такими занимательными заданиями ученику работать намного легче. Ему интересно, поэтому такие упражнения откладываются в памяти. Здесь работают в первую очередь зрительная память и ассоциативная  память. Результатом является то, что ученики лучше усваивают и воспроизводят учебный материал. Таким образом, моя гипотеза подтвердилась. Можно утверждать, что занимательные интересные задания по теме «Способы словообразования» могут способствовать эффективному усвоению учебного материала. 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5051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9454" y="646771"/>
            <a:ext cx="9185158" cy="5264451"/>
          </a:xfrm>
        </p:spPr>
        <p:txBody>
          <a:bodyPr>
            <a:noAutofit/>
          </a:bodyPr>
          <a:lstStyle/>
          <a:p>
            <a:r>
              <a:rPr lang="ru-RU" sz="900" b="1" u="sng" dirty="0"/>
              <a:t>Список литературы:</a:t>
            </a:r>
          </a:p>
          <a:p>
            <a:pPr lvl="1"/>
            <a:r>
              <a:rPr lang="ru-RU" sz="900" dirty="0"/>
              <a:t> </a:t>
            </a:r>
            <a:r>
              <a:rPr lang="ru-RU" sz="900" dirty="0" smtClean="0"/>
              <a:t>Большой </a:t>
            </a:r>
            <a:r>
              <a:rPr lang="ru-RU" sz="900" dirty="0"/>
              <a:t>современный толковый словарь русского языка. 2012</a:t>
            </a:r>
          </a:p>
          <a:p>
            <a:pPr lvl="1"/>
            <a:r>
              <a:rPr lang="ru-RU" sz="900" dirty="0"/>
              <a:t>Новый словарь методических терминов и понятий. – М.: издательство  ИКАР. Э.Г. Азимов, А.Н. Щукин. 2009.</a:t>
            </a:r>
          </a:p>
          <a:p>
            <a:pPr lvl="1"/>
            <a:r>
              <a:rPr lang="ru-RU" sz="900" dirty="0"/>
              <a:t>Словарь иностранных слов. Комлев Н.Г., 2006</a:t>
            </a:r>
          </a:p>
          <a:p>
            <a:pPr lvl="1"/>
            <a:r>
              <a:rPr lang="ru-RU" sz="900" dirty="0"/>
              <a:t>Кодификатор элементов содержания и требований к уровню подготовки выпускников образовательных организаций для проведения основного государственного экзамена по английскому языку. – 2017 </a:t>
            </a:r>
            <a:r>
              <a:rPr lang="ru-RU" sz="900" dirty="0" smtClean="0"/>
              <a:t>г.</a:t>
            </a:r>
          </a:p>
          <a:p>
            <a:pPr lvl="0"/>
            <a:r>
              <a:rPr lang="ru-RU" sz="900" b="1" u="sng" dirty="0"/>
              <a:t>И</a:t>
            </a:r>
            <a:r>
              <a:rPr lang="ru-RU" sz="900" b="1" u="sng" dirty="0" smtClean="0"/>
              <a:t>нтернет ресурсы:</a:t>
            </a:r>
          </a:p>
          <a:p>
            <a:pPr lvl="1"/>
            <a:r>
              <a:rPr lang="ru-RU" sz="900" u="sng" dirty="0" smtClean="0"/>
              <a:t>С</a:t>
            </a:r>
            <a:r>
              <a:rPr lang="ru-RU" sz="900" dirty="0" smtClean="0"/>
              <a:t>ловообразование </a:t>
            </a:r>
            <a:r>
              <a:rPr lang="ru-RU" sz="900" dirty="0"/>
              <a:t>в английском языке//</a:t>
            </a:r>
            <a:r>
              <a:rPr lang="en-US" sz="900" dirty="0"/>
              <a:t>ENGLSECRETS</a:t>
            </a:r>
            <a:r>
              <a:rPr lang="ru-RU" sz="900" dirty="0"/>
              <a:t>.</a:t>
            </a:r>
            <a:r>
              <a:rPr lang="en-US" sz="900" dirty="0"/>
              <a:t>RU</a:t>
            </a:r>
            <a:r>
              <a:rPr lang="ru-RU" sz="900" dirty="0"/>
              <a:t>: сайт для самостоятельного изучения англ. языка онлайн - изд. 2013. 26 ноя.//</a:t>
            </a:r>
            <a:r>
              <a:rPr lang="ru-RU" sz="900" dirty="0" err="1"/>
              <a:t>URL:</a:t>
            </a:r>
            <a:r>
              <a:rPr lang="ru-RU" sz="900" u="sng" dirty="0" err="1">
                <a:hlinkClick r:id="rId2"/>
              </a:rPr>
              <a:t>https</a:t>
            </a:r>
            <a:r>
              <a:rPr lang="ru-RU" sz="900" u="sng" dirty="0">
                <a:hlinkClick r:id="rId2"/>
              </a:rPr>
              <a:t>://englsecrets.ru/</a:t>
            </a:r>
            <a:r>
              <a:rPr lang="ru-RU" sz="900" u="sng" dirty="0" err="1">
                <a:hlinkClick r:id="rId2"/>
              </a:rPr>
              <a:t>grammatika</a:t>
            </a:r>
            <a:r>
              <a:rPr lang="ru-RU" sz="900" u="sng" dirty="0">
                <a:hlinkClick r:id="rId2"/>
              </a:rPr>
              <a:t>/slovoobrazovanie-v-anglijskom-yazyke.html</a:t>
            </a:r>
            <a:endParaRPr lang="ru-RU" sz="900" b="1" dirty="0"/>
          </a:p>
          <a:p>
            <a:pPr lvl="1" fontAlgn="base"/>
            <a:r>
              <a:rPr lang="ru-RU" sz="900" u="sng" dirty="0"/>
              <a:t>Елена Бугрова. Словообразование современного английского языка//</a:t>
            </a:r>
            <a:r>
              <a:rPr lang="en-US" sz="900" dirty="0"/>
              <a:t>PANDIA</a:t>
            </a:r>
            <a:r>
              <a:rPr lang="ru-RU" sz="900" dirty="0"/>
              <a:t>.</a:t>
            </a:r>
            <a:r>
              <a:rPr lang="en-US" sz="900" dirty="0"/>
              <a:t>RU</a:t>
            </a:r>
            <a:r>
              <a:rPr lang="ru-RU" sz="900" dirty="0"/>
              <a:t>: </a:t>
            </a:r>
            <a:r>
              <a:rPr lang="ru-RU" sz="900" dirty="0" err="1"/>
              <a:t>ежедн</a:t>
            </a:r>
            <a:r>
              <a:rPr lang="ru-RU" sz="900" dirty="0"/>
              <a:t>. интернет-изд. 2012.17 мая.//</a:t>
            </a:r>
            <a:r>
              <a:rPr lang="ru-RU" sz="900" dirty="0" err="1"/>
              <a:t>URL:</a:t>
            </a:r>
            <a:r>
              <a:rPr lang="ru-RU" sz="900" u="sng" dirty="0" err="1">
                <a:hlinkClick r:id="rId3"/>
              </a:rPr>
              <a:t>https</a:t>
            </a:r>
            <a:r>
              <a:rPr lang="ru-RU" sz="900" u="sng" dirty="0">
                <a:hlinkClick r:id="rId3"/>
              </a:rPr>
              <a:t>://pandia.ru/</a:t>
            </a:r>
            <a:r>
              <a:rPr lang="ru-RU" sz="900" u="sng" dirty="0" err="1">
                <a:hlinkClick r:id="rId3"/>
              </a:rPr>
              <a:t>text</a:t>
            </a:r>
            <a:r>
              <a:rPr lang="ru-RU" sz="900" u="sng" dirty="0">
                <a:hlinkClick r:id="rId3"/>
              </a:rPr>
              <a:t>/77/501/27882.php</a:t>
            </a:r>
            <a:endParaRPr lang="ru-RU" sz="900" b="1" dirty="0"/>
          </a:p>
          <a:p>
            <a:pPr lvl="1" fontAlgn="base"/>
            <a:r>
              <a:rPr lang="ru-RU" sz="900" dirty="0"/>
              <a:t>Открытый урок ПЕРВОЕ СЕНТЯБРЯ// Ребусы на уроках английского языка: 14.01.2011. //</a:t>
            </a:r>
            <a:r>
              <a:rPr lang="en-US" sz="900" dirty="0"/>
              <a:t>URL</a:t>
            </a:r>
            <a:r>
              <a:rPr lang="ru-RU" sz="900" dirty="0"/>
              <a:t>:</a:t>
            </a:r>
            <a:r>
              <a:rPr lang="en-US" sz="900" u="sng" dirty="0">
                <a:hlinkClick r:id="rId4"/>
              </a:rPr>
              <a:t>https</a:t>
            </a:r>
            <a:r>
              <a:rPr lang="ru-RU" sz="900" u="sng" dirty="0">
                <a:hlinkClick r:id="rId4"/>
              </a:rPr>
              <a:t>://</a:t>
            </a:r>
            <a:r>
              <a:rPr lang="ru-RU" sz="900" u="sng" dirty="0" err="1">
                <a:hlinkClick r:id="rId4"/>
              </a:rPr>
              <a:t>открытыйурок.рф</a:t>
            </a:r>
            <a:r>
              <a:rPr lang="ru-RU" sz="900" u="sng" dirty="0">
                <a:hlinkClick r:id="rId4"/>
              </a:rPr>
              <a:t>/статьи/589755/</a:t>
            </a:r>
            <a:endParaRPr lang="ru-RU" sz="900" b="1" dirty="0"/>
          </a:p>
          <a:p>
            <a:pPr lvl="1" fontAlgn="base"/>
            <a:r>
              <a:rPr lang="ru-RU" sz="900" dirty="0"/>
              <a:t>Глоссарий. Русский язык и литература//</a:t>
            </a:r>
            <a:r>
              <a:rPr lang="en-US" sz="900" u="sng" dirty="0">
                <a:hlinkClick r:id="rId5"/>
              </a:rPr>
              <a:t>URL</a:t>
            </a:r>
            <a:r>
              <a:rPr lang="ru-RU" sz="900" u="sng" dirty="0">
                <a:hlinkClick r:id="rId5"/>
              </a:rPr>
              <a:t>:</a:t>
            </a:r>
            <a:r>
              <a:rPr lang="en-US" sz="900" u="sng" dirty="0">
                <a:hlinkClick r:id="rId5"/>
              </a:rPr>
              <a:t>http</a:t>
            </a:r>
            <a:r>
              <a:rPr lang="ru-RU" sz="900" u="sng" dirty="0">
                <a:hlinkClick r:id="rId5"/>
              </a:rPr>
              <a:t>://</a:t>
            </a:r>
            <a:r>
              <a:rPr lang="en-US" sz="900" u="sng" dirty="0" err="1">
                <a:hlinkClick r:id="rId5"/>
              </a:rPr>
              <a:t>edu</a:t>
            </a:r>
            <a:r>
              <a:rPr lang="ru-RU" sz="900" u="sng" dirty="0">
                <a:hlinkClick r:id="rId5"/>
              </a:rPr>
              <a:t>.</a:t>
            </a:r>
            <a:r>
              <a:rPr lang="en-US" sz="900" u="sng" dirty="0" err="1">
                <a:hlinkClick r:id="rId5"/>
              </a:rPr>
              <a:t>glavsprav</a:t>
            </a:r>
            <a:r>
              <a:rPr lang="ru-RU" sz="900" u="sng" dirty="0">
                <a:hlinkClick r:id="rId5"/>
              </a:rPr>
              <a:t>.</a:t>
            </a:r>
            <a:r>
              <a:rPr lang="en-US" sz="900" u="sng" dirty="0" err="1">
                <a:hlinkClick r:id="rId5"/>
              </a:rPr>
              <a:t>ru</a:t>
            </a:r>
            <a:r>
              <a:rPr lang="ru-RU" sz="900" u="sng" dirty="0">
                <a:hlinkClick r:id="rId5"/>
              </a:rPr>
              <a:t>/</a:t>
            </a:r>
            <a:r>
              <a:rPr lang="en-US" sz="900" u="sng" dirty="0">
                <a:hlinkClick r:id="rId5"/>
              </a:rPr>
              <a:t>info</a:t>
            </a:r>
            <a:r>
              <a:rPr lang="ru-RU" sz="900" u="sng" dirty="0">
                <a:hlinkClick r:id="rId5"/>
              </a:rPr>
              <a:t>/</a:t>
            </a:r>
            <a:r>
              <a:rPr lang="en-US" sz="900" u="sng" dirty="0" err="1">
                <a:hlinkClick r:id="rId5"/>
              </a:rPr>
              <a:t>slovoobrazovanie</a:t>
            </a:r>
            <a:r>
              <a:rPr lang="ru-RU" sz="900" u="sng" dirty="0">
                <a:hlinkClick r:id="rId5"/>
              </a:rPr>
              <a:t>/</a:t>
            </a:r>
            <a:endParaRPr lang="ru-RU" sz="900" b="1" dirty="0"/>
          </a:p>
          <a:p>
            <a:pPr lvl="1" fontAlgn="base"/>
            <a:r>
              <a:rPr lang="ru-RU" sz="900" dirty="0"/>
              <a:t>Издательство «ЛИЦЕЙ»//</a:t>
            </a:r>
            <a:r>
              <a:rPr lang="en-US" sz="900" u="sng" dirty="0">
                <a:hlinkClick r:id="rId6"/>
              </a:rPr>
              <a:t>URL</a:t>
            </a:r>
            <a:r>
              <a:rPr lang="ru-RU" sz="900" u="sng" dirty="0">
                <a:hlinkClick r:id="rId6"/>
              </a:rPr>
              <a:t>:</a:t>
            </a:r>
            <a:r>
              <a:rPr lang="en-US" sz="900" u="sng" dirty="0">
                <a:hlinkClick r:id="rId6"/>
              </a:rPr>
              <a:t>https</a:t>
            </a:r>
            <a:r>
              <a:rPr lang="ru-RU" sz="900" u="sng" dirty="0">
                <a:hlinkClick r:id="rId6"/>
              </a:rPr>
              <a:t>://</a:t>
            </a:r>
            <a:r>
              <a:rPr lang="en-US" sz="900" u="sng" dirty="0" err="1">
                <a:hlinkClick r:id="rId6"/>
              </a:rPr>
              <a:t>licey</a:t>
            </a:r>
            <a:r>
              <a:rPr lang="ru-RU" sz="900" u="sng" dirty="0">
                <a:hlinkClick r:id="rId6"/>
              </a:rPr>
              <a:t>.</a:t>
            </a:r>
            <a:r>
              <a:rPr lang="en-US" sz="900" u="sng" dirty="0">
                <a:hlinkClick r:id="rId6"/>
              </a:rPr>
              <a:t>net</a:t>
            </a:r>
            <a:r>
              <a:rPr lang="ru-RU" sz="900" u="sng" dirty="0">
                <a:hlinkClick r:id="rId6"/>
              </a:rPr>
              <a:t>/</a:t>
            </a:r>
            <a:r>
              <a:rPr lang="en-US" sz="900" u="sng" dirty="0">
                <a:hlinkClick r:id="rId6"/>
              </a:rPr>
              <a:t>free</a:t>
            </a:r>
            <a:r>
              <a:rPr lang="ru-RU" sz="900" u="sng" dirty="0">
                <a:hlinkClick r:id="rId6"/>
              </a:rPr>
              <a:t>/4-</a:t>
            </a:r>
            <a:r>
              <a:rPr lang="en-US" sz="900" u="sng" dirty="0" err="1">
                <a:hlinkClick r:id="rId6"/>
              </a:rPr>
              <a:t>russkii</a:t>
            </a:r>
            <a:r>
              <a:rPr lang="ru-RU" sz="900" u="sng" dirty="0">
                <a:hlinkClick r:id="rId6"/>
              </a:rPr>
              <a:t>_</a:t>
            </a:r>
            <a:r>
              <a:rPr lang="en-US" sz="900" u="sng" dirty="0" err="1">
                <a:hlinkClick r:id="rId6"/>
              </a:rPr>
              <a:t>yazyk</a:t>
            </a:r>
            <a:r>
              <a:rPr lang="ru-RU" sz="900" u="sng" dirty="0">
                <a:hlinkClick r:id="rId6"/>
              </a:rPr>
              <a:t>/39-</a:t>
            </a:r>
            <a:r>
              <a:rPr lang="en-US" sz="900" u="sng" dirty="0" err="1">
                <a:hlinkClick r:id="rId6"/>
              </a:rPr>
              <a:t>kurs</a:t>
            </a:r>
            <a:r>
              <a:rPr lang="ru-RU" sz="900" u="sng" dirty="0">
                <a:hlinkClick r:id="rId6"/>
              </a:rPr>
              <a:t>_</a:t>
            </a:r>
            <a:r>
              <a:rPr lang="en-US" sz="900" u="sng" dirty="0" err="1">
                <a:hlinkClick r:id="rId6"/>
              </a:rPr>
              <a:t>russkogo</a:t>
            </a:r>
            <a:r>
              <a:rPr lang="ru-RU" sz="900" u="sng" dirty="0">
                <a:hlinkClick r:id="rId6"/>
              </a:rPr>
              <a:t>_</a:t>
            </a:r>
            <a:r>
              <a:rPr lang="en-US" sz="900" u="sng" dirty="0" err="1">
                <a:hlinkClick r:id="rId6"/>
              </a:rPr>
              <a:t>yazyka</a:t>
            </a:r>
            <a:r>
              <a:rPr lang="ru-RU" sz="900" u="sng" dirty="0">
                <a:hlinkClick r:id="rId6"/>
              </a:rPr>
              <a:t>_</a:t>
            </a:r>
            <a:r>
              <a:rPr lang="en-US" sz="900" u="sng" dirty="0" err="1">
                <a:hlinkClick r:id="rId6"/>
              </a:rPr>
              <a:t>fonetika</a:t>
            </a:r>
            <a:r>
              <a:rPr lang="ru-RU" sz="900" u="sng" dirty="0">
                <a:hlinkClick r:id="rId6"/>
              </a:rPr>
              <a:t>__</a:t>
            </a:r>
            <a:r>
              <a:rPr lang="en-US" sz="900" u="sng" dirty="0" err="1">
                <a:hlinkClick r:id="rId6"/>
              </a:rPr>
              <a:t>slovoobrazovanie</a:t>
            </a:r>
            <a:r>
              <a:rPr lang="ru-RU" sz="900" u="sng" dirty="0">
                <a:hlinkClick r:id="rId6"/>
              </a:rPr>
              <a:t>__</a:t>
            </a:r>
            <a:r>
              <a:rPr lang="en-US" sz="900" u="sng" dirty="0" err="1">
                <a:hlinkClick r:id="rId6"/>
              </a:rPr>
              <a:t>morfologiya</a:t>
            </a:r>
            <a:r>
              <a:rPr lang="ru-RU" sz="900" u="sng" dirty="0">
                <a:hlinkClick r:id="rId6"/>
              </a:rPr>
              <a:t>_</a:t>
            </a:r>
            <a:r>
              <a:rPr lang="en-US" sz="900" u="sng" dirty="0" err="1">
                <a:hlinkClick r:id="rId6"/>
              </a:rPr>
              <a:t>i</a:t>
            </a:r>
            <a:r>
              <a:rPr lang="ru-RU" sz="900" u="sng" dirty="0">
                <a:hlinkClick r:id="rId6"/>
              </a:rPr>
              <a:t>_</a:t>
            </a:r>
            <a:r>
              <a:rPr lang="en-US" sz="900" u="sng" dirty="0" err="1">
                <a:hlinkClick r:id="rId6"/>
              </a:rPr>
              <a:t>orfografiya</a:t>
            </a:r>
            <a:r>
              <a:rPr lang="ru-RU" sz="900" u="sng" dirty="0">
                <a:hlinkClick r:id="rId6"/>
              </a:rPr>
              <a:t>/</a:t>
            </a:r>
            <a:r>
              <a:rPr lang="en-US" sz="900" u="sng" dirty="0">
                <a:hlinkClick r:id="rId6"/>
              </a:rPr>
              <a:t>stages</a:t>
            </a:r>
            <a:r>
              <a:rPr lang="ru-RU" sz="900" u="sng" dirty="0">
                <a:hlinkClick r:id="rId6"/>
              </a:rPr>
              <a:t>/654-211_</a:t>
            </a:r>
            <a:r>
              <a:rPr lang="en-US" sz="900" u="sng" dirty="0" err="1">
                <a:hlinkClick r:id="rId6"/>
              </a:rPr>
              <a:t>osnovnye</a:t>
            </a:r>
            <a:r>
              <a:rPr lang="ru-RU" sz="900" u="sng" dirty="0">
                <a:hlinkClick r:id="rId6"/>
              </a:rPr>
              <a:t>_</a:t>
            </a:r>
            <a:r>
              <a:rPr lang="en-US" sz="900" u="sng" dirty="0" err="1">
                <a:hlinkClick r:id="rId6"/>
              </a:rPr>
              <a:t>sposoby</a:t>
            </a:r>
            <a:r>
              <a:rPr lang="ru-RU" sz="900" u="sng" dirty="0">
                <a:hlinkClick r:id="rId6"/>
              </a:rPr>
              <a:t>_</a:t>
            </a:r>
            <a:r>
              <a:rPr lang="en-US" sz="900" u="sng" dirty="0" err="1">
                <a:hlinkClick r:id="rId6"/>
              </a:rPr>
              <a:t>slovoobrazovaniya</a:t>
            </a:r>
            <a:r>
              <a:rPr lang="ru-RU" sz="900" u="sng" dirty="0">
                <a:hlinkClick r:id="rId6"/>
              </a:rPr>
              <a:t>.</a:t>
            </a:r>
            <a:r>
              <a:rPr lang="en-US" sz="900" u="sng" dirty="0">
                <a:hlinkClick r:id="rId6"/>
              </a:rPr>
              <a:t>html</a:t>
            </a:r>
            <a:endParaRPr lang="ru-RU" sz="900" b="1" dirty="0"/>
          </a:p>
          <a:p>
            <a:pPr lvl="1" fontAlgn="base"/>
            <a:r>
              <a:rPr lang="ru-RU" sz="900" dirty="0"/>
              <a:t>Ответы </a:t>
            </a:r>
            <a:r>
              <a:rPr lang="en-US" sz="900" dirty="0"/>
              <a:t>Mail</a:t>
            </a:r>
            <a:r>
              <a:rPr lang="ru-RU" sz="900" dirty="0"/>
              <a:t>.</a:t>
            </a:r>
            <a:r>
              <a:rPr lang="en-US" sz="900" dirty="0" err="1"/>
              <a:t>ru</a:t>
            </a:r>
            <a:r>
              <a:rPr lang="ru-RU" sz="900" dirty="0"/>
              <a:t>//</a:t>
            </a:r>
            <a:r>
              <a:rPr lang="en-US" sz="900" dirty="0"/>
              <a:t>URL</a:t>
            </a:r>
            <a:r>
              <a:rPr lang="ru-RU" sz="900" dirty="0"/>
              <a:t>:</a:t>
            </a:r>
            <a:r>
              <a:rPr lang="ru-RU" sz="900" u="sng" dirty="0" err="1">
                <a:hlinkClick r:id="rId7"/>
              </a:rPr>
              <a:t>https</a:t>
            </a:r>
            <a:r>
              <a:rPr lang="ru-RU" sz="900" u="sng" dirty="0">
                <a:hlinkClick r:id="rId7"/>
              </a:rPr>
              <a:t>://otvet.mail.ru/</a:t>
            </a:r>
            <a:r>
              <a:rPr lang="ru-RU" sz="900" u="sng" dirty="0" err="1">
                <a:hlinkClick r:id="rId7"/>
              </a:rPr>
              <a:t>question</a:t>
            </a:r>
            <a:r>
              <a:rPr lang="ru-RU" sz="900" u="sng" dirty="0">
                <a:hlinkClick r:id="rId7"/>
              </a:rPr>
              <a:t>/9490503</a:t>
            </a:r>
            <a:endParaRPr lang="ru-RU" sz="900" b="1" dirty="0"/>
          </a:p>
          <a:p>
            <a:pPr lvl="1" fontAlgn="base"/>
            <a:r>
              <a:rPr lang="ru-RU" sz="900" dirty="0"/>
              <a:t>Словарь «Академик»//</a:t>
            </a:r>
            <a:r>
              <a:rPr lang="en-US" sz="900" dirty="0"/>
              <a:t>URL</a:t>
            </a:r>
            <a:r>
              <a:rPr lang="ru-RU" sz="900" dirty="0"/>
              <a:t>:</a:t>
            </a:r>
            <a:r>
              <a:rPr lang="ru-RU" sz="900" u="sng" dirty="0" err="1">
                <a:hlinkClick r:id="rId8"/>
              </a:rPr>
              <a:t>https</a:t>
            </a:r>
            <a:r>
              <a:rPr lang="ru-RU" sz="900" u="sng" dirty="0">
                <a:hlinkClick r:id="rId8"/>
              </a:rPr>
              <a:t>://dic.academic.ru/</a:t>
            </a:r>
            <a:r>
              <a:rPr lang="ru-RU" sz="900" u="sng" dirty="0" err="1">
                <a:hlinkClick r:id="rId8"/>
              </a:rPr>
              <a:t>dic.nsf</a:t>
            </a:r>
            <a:r>
              <a:rPr lang="ru-RU" sz="900" u="sng" dirty="0">
                <a:hlinkClick r:id="rId8"/>
              </a:rPr>
              <a:t>/</a:t>
            </a:r>
            <a:r>
              <a:rPr lang="ru-RU" sz="900" u="sng" dirty="0" err="1">
                <a:hlinkClick r:id="rId8"/>
              </a:rPr>
              <a:t>efremova</a:t>
            </a:r>
            <a:r>
              <a:rPr lang="ru-RU" sz="900" u="sng" dirty="0">
                <a:hlinkClick r:id="rId8"/>
              </a:rPr>
              <a:t>/246048/%D0%A1%D0%BB%D0%BE%D0%B2%D0%BE%D0%BE%D0%B1%D1%80%D0%B0%D0%B7%D0%BE%D0%B2%D0%B0%D0%BD%D0%B8%D0%B5</a:t>
            </a:r>
            <a:endParaRPr lang="ru-RU" sz="900" b="1" dirty="0"/>
          </a:p>
          <a:p>
            <a:pPr lvl="1" fontAlgn="base"/>
            <a:r>
              <a:rPr lang="ru-RU" sz="900" dirty="0"/>
              <a:t>Википедия//</a:t>
            </a:r>
            <a:r>
              <a:rPr lang="en-US" sz="900" u="sng" dirty="0">
                <a:hlinkClick r:id="rId9"/>
              </a:rPr>
              <a:t>URL</a:t>
            </a:r>
            <a:r>
              <a:rPr lang="ru-RU" sz="900" u="sng" dirty="0">
                <a:hlinkClick r:id="rId9"/>
              </a:rPr>
              <a:t>:</a:t>
            </a:r>
            <a:r>
              <a:rPr lang="en-US" sz="900" u="sng" dirty="0">
                <a:hlinkClick r:id="rId9"/>
              </a:rPr>
              <a:t>https</a:t>
            </a:r>
            <a:r>
              <a:rPr lang="ru-RU" sz="900" u="sng" dirty="0">
                <a:hlinkClick r:id="rId9"/>
              </a:rPr>
              <a:t>://</a:t>
            </a:r>
            <a:r>
              <a:rPr lang="en-US" sz="900" u="sng" dirty="0" err="1">
                <a:hlinkClick r:id="rId9"/>
              </a:rPr>
              <a:t>ru</a:t>
            </a:r>
            <a:r>
              <a:rPr lang="ru-RU" sz="900" u="sng" dirty="0">
                <a:hlinkClick r:id="rId9"/>
              </a:rPr>
              <a:t>.</a:t>
            </a:r>
            <a:r>
              <a:rPr lang="en-US" sz="900" u="sng" dirty="0" err="1">
                <a:hlinkClick r:id="rId9"/>
              </a:rPr>
              <a:t>wikipedia</a:t>
            </a:r>
            <a:r>
              <a:rPr lang="ru-RU" sz="900" u="sng" dirty="0">
                <a:hlinkClick r:id="rId9"/>
              </a:rPr>
              <a:t>.</a:t>
            </a:r>
            <a:r>
              <a:rPr lang="en-US" sz="900" u="sng" dirty="0">
                <a:hlinkClick r:id="rId9"/>
              </a:rPr>
              <a:t>org</a:t>
            </a:r>
            <a:r>
              <a:rPr lang="ru-RU" sz="900" u="sng" dirty="0">
                <a:hlinkClick r:id="rId9"/>
              </a:rPr>
              <a:t>/</a:t>
            </a:r>
            <a:r>
              <a:rPr lang="en-US" sz="900" u="sng" dirty="0">
                <a:hlinkClick r:id="rId9"/>
              </a:rPr>
              <a:t>wiki</a:t>
            </a:r>
            <a:r>
              <a:rPr lang="ru-RU" sz="900" u="sng" dirty="0">
                <a:hlinkClick r:id="rId9"/>
              </a:rPr>
              <a:t>/%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A</a:t>
            </a:r>
            <a:r>
              <a:rPr lang="ru-RU" sz="900" u="sng" dirty="0">
                <a:hlinkClick r:id="rId9"/>
              </a:rPr>
              <a:t>1%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BB</a:t>
            </a:r>
            <a:r>
              <a:rPr lang="ru-RU" sz="900" u="sng" dirty="0">
                <a:hlinkClick r:id="rId9"/>
              </a:rPr>
              <a:t>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BE</a:t>
            </a:r>
            <a:r>
              <a:rPr lang="ru-RU" sz="900" u="sng" dirty="0">
                <a:hlinkClick r:id="rId9"/>
              </a:rPr>
              <a:t>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</a:t>
            </a:r>
            <a:r>
              <a:rPr lang="ru-RU" sz="900" u="sng" dirty="0">
                <a:hlinkClick r:id="rId9"/>
              </a:rPr>
              <a:t>2%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BE</a:t>
            </a:r>
            <a:r>
              <a:rPr lang="ru-RU" sz="900" u="sng" dirty="0">
                <a:hlinkClick r:id="rId9"/>
              </a:rPr>
              <a:t>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BE</a:t>
            </a:r>
            <a:r>
              <a:rPr lang="ru-RU" sz="900" u="sng" dirty="0">
                <a:hlinkClick r:id="rId9"/>
              </a:rPr>
              <a:t>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</a:t>
            </a:r>
            <a:r>
              <a:rPr lang="ru-RU" sz="900" u="sng" dirty="0">
                <a:hlinkClick r:id="rId9"/>
              </a:rPr>
              <a:t>1%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1%80%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</a:t>
            </a:r>
            <a:r>
              <a:rPr lang="ru-RU" sz="900" u="sng" dirty="0">
                <a:hlinkClick r:id="rId9"/>
              </a:rPr>
              <a:t>7%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BE</a:t>
            </a:r>
            <a:r>
              <a:rPr lang="ru-RU" sz="900" u="sng" dirty="0">
                <a:hlinkClick r:id="rId9"/>
              </a:rPr>
              <a:t>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</a:t>
            </a:r>
            <a:r>
              <a:rPr lang="ru-RU" sz="900" u="sng" dirty="0">
                <a:hlinkClick r:id="rId9"/>
              </a:rPr>
              <a:t>2%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BD</a:t>
            </a:r>
            <a:r>
              <a:rPr lang="ru-RU" sz="900" u="sng" dirty="0">
                <a:hlinkClick r:id="rId9"/>
              </a:rPr>
              <a:t>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</a:t>
            </a:r>
            <a:r>
              <a:rPr lang="ru-RU" sz="900" u="sng" dirty="0">
                <a:hlinkClick r:id="rId9"/>
              </a:rPr>
              <a:t>8%</a:t>
            </a:r>
            <a:r>
              <a:rPr lang="en-US" sz="900" u="sng" dirty="0">
                <a:hlinkClick r:id="rId9"/>
              </a:rPr>
              <a:t>D</a:t>
            </a:r>
            <a:r>
              <a:rPr lang="ru-RU" sz="900" u="sng" dirty="0">
                <a:hlinkClick r:id="rId9"/>
              </a:rPr>
              <a:t>0%</a:t>
            </a:r>
            <a:r>
              <a:rPr lang="en-US" sz="900" u="sng" dirty="0">
                <a:hlinkClick r:id="rId9"/>
              </a:rPr>
              <a:t>B</a:t>
            </a:r>
            <a:r>
              <a:rPr lang="ru-RU" sz="900" u="sng" dirty="0">
                <a:hlinkClick r:id="rId9"/>
              </a:rPr>
              <a:t>5</a:t>
            </a:r>
            <a:endParaRPr lang="ru-RU" sz="900" b="1" dirty="0"/>
          </a:p>
          <a:p>
            <a:pPr lvl="1" fontAlgn="base"/>
            <a:r>
              <a:rPr lang="en-US" sz="900" dirty="0" err="1"/>
              <a:t>Knigi</a:t>
            </a:r>
            <a:r>
              <a:rPr lang="ru-RU" sz="900" dirty="0"/>
              <a:t>.</a:t>
            </a:r>
            <a:r>
              <a:rPr lang="en-US" sz="900" dirty="0"/>
              <a:t>link</a:t>
            </a:r>
            <a:r>
              <a:rPr lang="ru-RU" sz="900" dirty="0"/>
              <a:t>//</a:t>
            </a:r>
            <a:r>
              <a:rPr lang="en-US" sz="900" dirty="0"/>
              <a:t>URL</a:t>
            </a:r>
            <a:r>
              <a:rPr lang="ru-RU" sz="900" dirty="0"/>
              <a:t>:</a:t>
            </a:r>
            <a:r>
              <a:rPr lang="en-US" sz="900" u="sng" dirty="0">
                <a:hlinkClick r:id="rId10"/>
              </a:rPr>
              <a:t>http</a:t>
            </a:r>
            <a:r>
              <a:rPr lang="ru-RU" sz="900" u="sng" dirty="0">
                <a:hlinkClick r:id="rId10"/>
              </a:rPr>
              <a:t>://</a:t>
            </a:r>
            <a:r>
              <a:rPr lang="en-US" sz="900" u="sng" dirty="0" err="1">
                <a:hlinkClick r:id="rId10"/>
              </a:rPr>
              <a:t>knigi</a:t>
            </a:r>
            <a:r>
              <a:rPr lang="ru-RU" sz="900" u="sng" dirty="0">
                <a:hlinkClick r:id="rId10"/>
              </a:rPr>
              <a:t>.</a:t>
            </a:r>
            <a:r>
              <a:rPr lang="en-US" sz="900" u="sng" dirty="0">
                <a:hlinkClick r:id="rId10"/>
              </a:rPr>
              <a:t>link</a:t>
            </a:r>
            <a:r>
              <a:rPr lang="ru-RU" sz="900" u="sng" dirty="0">
                <a:hlinkClick r:id="rId10"/>
              </a:rPr>
              <a:t>/</a:t>
            </a:r>
            <a:r>
              <a:rPr lang="en-US" sz="900" u="sng" dirty="0" err="1">
                <a:hlinkClick r:id="rId10"/>
              </a:rPr>
              <a:t>lingvistika</a:t>
            </a:r>
            <a:r>
              <a:rPr lang="ru-RU" sz="900" u="sng" dirty="0">
                <a:hlinkClick r:id="rId10"/>
              </a:rPr>
              <a:t>_1407/</a:t>
            </a:r>
            <a:r>
              <a:rPr lang="en-US" sz="900" u="sng" dirty="0" err="1">
                <a:hlinkClick r:id="rId10"/>
              </a:rPr>
              <a:t>sposobyi</a:t>
            </a:r>
            <a:r>
              <a:rPr lang="ru-RU" sz="900" u="sng" dirty="0">
                <a:hlinkClick r:id="rId10"/>
              </a:rPr>
              <a:t>-</a:t>
            </a:r>
            <a:r>
              <a:rPr lang="en-US" sz="900" u="sng" dirty="0" err="1">
                <a:hlinkClick r:id="rId10"/>
              </a:rPr>
              <a:t>slovoobrazovaniya</a:t>
            </a:r>
            <a:r>
              <a:rPr lang="ru-RU" sz="900" u="sng" dirty="0">
                <a:hlinkClick r:id="rId10"/>
              </a:rPr>
              <a:t>-60490.</a:t>
            </a:r>
            <a:r>
              <a:rPr lang="en-US" sz="900" u="sng" dirty="0">
                <a:hlinkClick r:id="rId10"/>
              </a:rPr>
              <a:t>html</a:t>
            </a:r>
            <a:endParaRPr lang="ru-RU" sz="900" b="1" dirty="0"/>
          </a:p>
          <a:p>
            <a:pPr lvl="1" fontAlgn="base"/>
            <a:r>
              <a:rPr lang="en-US" sz="900" dirty="0"/>
              <a:t>ENGBLOG</a:t>
            </a:r>
            <a:r>
              <a:rPr lang="ru-RU" sz="900" dirty="0"/>
              <a:t>//</a:t>
            </a:r>
            <a:r>
              <a:rPr lang="en-US" sz="900" u="sng" dirty="0">
                <a:hlinkClick r:id="rId11"/>
              </a:rPr>
              <a:t>URL</a:t>
            </a:r>
            <a:r>
              <a:rPr lang="ru-RU" sz="900" u="sng" dirty="0">
                <a:hlinkClick r:id="rId11"/>
              </a:rPr>
              <a:t>:</a:t>
            </a:r>
            <a:r>
              <a:rPr lang="en-US" sz="900" u="sng" dirty="0">
                <a:hlinkClick r:id="rId11"/>
              </a:rPr>
              <a:t>http</a:t>
            </a:r>
            <a:r>
              <a:rPr lang="ru-RU" sz="900" u="sng" dirty="0">
                <a:hlinkClick r:id="rId11"/>
              </a:rPr>
              <a:t>://</a:t>
            </a:r>
            <a:r>
              <a:rPr lang="en-US" sz="900" u="sng" dirty="0" err="1">
                <a:hlinkClick r:id="rId11"/>
              </a:rPr>
              <a:t>engblog</a:t>
            </a:r>
            <a:r>
              <a:rPr lang="ru-RU" sz="900" u="sng" dirty="0">
                <a:hlinkClick r:id="rId11"/>
              </a:rPr>
              <a:t>.</a:t>
            </a:r>
            <a:r>
              <a:rPr lang="en-US" sz="900" u="sng" dirty="0" err="1">
                <a:hlinkClick r:id="rId11"/>
              </a:rPr>
              <a:t>ru</a:t>
            </a:r>
            <a:r>
              <a:rPr lang="ru-RU" sz="900" u="sng" dirty="0">
                <a:hlinkClick r:id="rId11"/>
              </a:rPr>
              <a:t>/</a:t>
            </a:r>
            <a:r>
              <a:rPr lang="en-US" sz="900" u="sng" dirty="0">
                <a:hlinkClick r:id="rId11"/>
              </a:rPr>
              <a:t>prefixes</a:t>
            </a:r>
            <a:r>
              <a:rPr lang="ru-RU" sz="900" u="sng" dirty="0">
                <a:hlinkClick r:id="rId11"/>
              </a:rPr>
              <a:t>-</a:t>
            </a:r>
            <a:r>
              <a:rPr lang="en-US" sz="900" u="sng" dirty="0">
                <a:hlinkClick r:id="rId11"/>
              </a:rPr>
              <a:t>and</a:t>
            </a:r>
            <a:r>
              <a:rPr lang="ru-RU" sz="900" u="sng" dirty="0">
                <a:hlinkClick r:id="rId11"/>
              </a:rPr>
              <a:t>-</a:t>
            </a:r>
            <a:r>
              <a:rPr lang="en-US" sz="900" u="sng" dirty="0">
                <a:hlinkClick r:id="rId11"/>
              </a:rPr>
              <a:t>suffixes</a:t>
            </a:r>
            <a:endParaRPr lang="ru-RU" sz="900" b="1" dirty="0"/>
          </a:p>
          <a:p>
            <a:pPr lvl="1" fontAlgn="base"/>
            <a:r>
              <a:rPr lang="en-US" sz="900" dirty="0" err="1"/>
              <a:t>SkyEng</a:t>
            </a:r>
            <a:r>
              <a:rPr lang="ru-RU" sz="900" dirty="0"/>
              <a:t>//</a:t>
            </a:r>
            <a:r>
              <a:rPr lang="en-US" sz="900" u="sng" dirty="0">
                <a:hlinkClick r:id="rId12"/>
              </a:rPr>
              <a:t>URL</a:t>
            </a:r>
            <a:r>
              <a:rPr lang="ru-RU" sz="900" u="sng" dirty="0">
                <a:hlinkClick r:id="rId12"/>
              </a:rPr>
              <a:t>:</a:t>
            </a:r>
            <a:r>
              <a:rPr lang="en-US" sz="900" u="sng" dirty="0">
                <a:hlinkClick r:id="rId12"/>
              </a:rPr>
              <a:t>https</a:t>
            </a:r>
            <a:r>
              <a:rPr lang="ru-RU" sz="900" u="sng" dirty="0">
                <a:hlinkClick r:id="rId12"/>
              </a:rPr>
              <a:t>://</a:t>
            </a:r>
            <a:r>
              <a:rPr lang="en-US" sz="900" u="sng" dirty="0" err="1">
                <a:hlinkClick r:id="rId12"/>
              </a:rPr>
              <a:t>skyeng</a:t>
            </a:r>
            <a:r>
              <a:rPr lang="ru-RU" sz="900" u="sng" dirty="0">
                <a:hlinkClick r:id="rId12"/>
              </a:rPr>
              <a:t>.</a:t>
            </a:r>
            <a:r>
              <a:rPr lang="en-US" sz="900" u="sng" dirty="0" err="1">
                <a:hlinkClick r:id="rId12"/>
              </a:rPr>
              <a:t>ru</a:t>
            </a:r>
            <a:r>
              <a:rPr lang="ru-RU" sz="900" u="sng" dirty="0">
                <a:hlinkClick r:id="rId12"/>
              </a:rPr>
              <a:t>/</a:t>
            </a:r>
            <a:r>
              <a:rPr lang="en-US" sz="900" u="sng" dirty="0">
                <a:hlinkClick r:id="rId12"/>
              </a:rPr>
              <a:t>articles</a:t>
            </a:r>
            <a:r>
              <a:rPr lang="ru-RU" sz="900" u="sng" dirty="0">
                <a:hlinkClick r:id="rId12"/>
              </a:rPr>
              <a:t>/</a:t>
            </a:r>
            <a:r>
              <a:rPr lang="en-US" sz="900" u="sng" dirty="0" err="1">
                <a:hlinkClick r:id="rId12"/>
              </a:rPr>
              <a:t>chto</a:t>
            </a:r>
            <a:r>
              <a:rPr lang="ru-RU" sz="900" u="sng" dirty="0">
                <a:hlinkClick r:id="rId12"/>
              </a:rPr>
              <a:t>-</a:t>
            </a:r>
            <a:r>
              <a:rPr lang="en-US" sz="900" u="sng" dirty="0" err="1">
                <a:hlinkClick r:id="rId12"/>
              </a:rPr>
              <a:t>vy</a:t>
            </a:r>
            <a:r>
              <a:rPr lang="ru-RU" sz="900" u="sng" dirty="0">
                <a:hlinkClick r:id="rId12"/>
              </a:rPr>
              <a:t>-</a:t>
            </a:r>
            <a:r>
              <a:rPr lang="en-US" sz="900" u="sng" dirty="0">
                <a:hlinkClick r:id="rId12"/>
              </a:rPr>
              <a:t>ne</a:t>
            </a:r>
            <a:r>
              <a:rPr lang="ru-RU" sz="900" u="sng" dirty="0">
                <a:hlinkClick r:id="rId12"/>
              </a:rPr>
              <a:t>-</a:t>
            </a:r>
            <a:r>
              <a:rPr lang="en-US" sz="900" u="sng" dirty="0" err="1">
                <a:hlinkClick r:id="rId12"/>
              </a:rPr>
              <a:t>znali</a:t>
            </a:r>
            <a:r>
              <a:rPr lang="ru-RU" sz="900" u="sng" dirty="0">
                <a:hlinkClick r:id="rId12"/>
              </a:rPr>
              <a:t>-</a:t>
            </a:r>
            <a:r>
              <a:rPr lang="en-US" sz="900" u="sng" dirty="0">
                <a:hlinkClick r:id="rId12"/>
              </a:rPr>
              <a:t>o</a:t>
            </a:r>
            <a:r>
              <a:rPr lang="ru-RU" sz="900" u="sng" dirty="0">
                <a:hlinkClick r:id="rId12"/>
              </a:rPr>
              <a:t>-</a:t>
            </a:r>
            <a:r>
              <a:rPr lang="en-US" sz="900" u="sng" dirty="0" err="1">
                <a:hlinkClick r:id="rId12"/>
              </a:rPr>
              <a:t>suffiksah</a:t>
            </a:r>
            <a:r>
              <a:rPr lang="ru-RU" sz="900" u="sng" dirty="0">
                <a:hlinkClick r:id="rId12"/>
              </a:rPr>
              <a:t>-</a:t>
            </a:r>
            <a:r>
              <a:rPr lang="en-US" sz="900" u="sng" dirty="0">
                <a:hlinkClick r:id="rId12"/>
              </a:rPr>
              <a:t>v</a:t>
            </a:r>
            <a:r>
              <a:rPr lang="ru-RU" sz="900" u="sng" dirty="0">
                <a:hlinkClick r:id="rId12"/>
              </a:rPr>
              <a:t>-</a:t>
            </a:r>
            <a:r>
              <a:rPr lang="en-US" sz="900" u="sng" dirty="0" err="1">
                <a:hlinkClick r:id="rId12"/>
              </a:rPr>
              <a:t>anglijskom</a:t>
            </a:r>
            <a:endParaRPr lang="ru-RU" sz="900" b="1" dirty="0"/>
          </a:p>
          <a:p>
            <a:pPr lvl="1" fontAlgn="base"/>
            <a:r>
              <a:rPr lang="en-US" sz="900" dirty="0"/>
              <a:t>Google Translator//URL: </a:t>
            </a:r>
            <a:r>
              <a:rPr lang="en-US" sz="900" u="sng" dirty="0">
                <a:hlinkClick r:id="rId13"/>
              </a:rPr>
              <a:t>https://translate.google.com/?</a:t>
            </a:r>
            <a:r>
              <a:rPr lang="en-US" sz="900" u="sng" dirty="0" smtClean="0">
                <a:hlinkClick r:id="rId13"/>
              </a:rPr>
              <a:t>hl=ru</a:t>
            </a:r>
            <a:r>
              <a:rPr lang="en-US" sz="900" dirty="0"/>
              <a:t> </a:t>
            </a:r>
            <a:endParaRPr lang="ru-RU" sz="900" dirty="0"/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01706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5588" y="695843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/>
              <a:t>Цель:</a:t>
            </a:r>
            <a:endParaRPr lang="ru-RU" sz="2800" dirty="0"/>
          </a:p>
          <a:p>
            <a:r>
              <a:rPr lang="ru-RU" sz="2800" dirty="0"/>
              <a:t>Выяснить, какие типы заданий наиболее эффективны для освоения темы.</a:t>
            </a:r>
          </a:p>
          <a:p>
            <a:pPr marL="0" indent="0">
              <a:buNone/>
            </a:pPr>
            <a:r>
              <a:rPr lang="ru-RU" sz="2800" b="1" u="sng" dirty="0"/>
              <a:t>Задачи:</a:t>
            </a:r>
            <a:endParaRPr lang="ru-RU" sz="2800" dirty="0"/>
          </a:p>
          <a:p>
            <a:pPr lvl="0"/>
            <a:r>
              <a:rPr lang="ru-RU" sz="2800" dirty="0"/>
              <a:t>Изучить теоретический материал.</a:t>
            </a:r>
          </a:p>
          <a:p>
            <a:pPr lvl="0"/>
            <a:r>
              <a:rPr lang="ru-RU" sz="2800" dirty="0"/>
              <a:t>Провести входное тестирование.</a:t>
            </a:r>
          </a:p>
          <a:p>
            <a:pPr lvl="0"/>
            <a:r>
              <a:rPr lang="ru-RU" sz="2800" dirty="0"/>
              <a:t>Провести занятия фокус-группам.</a:t>
            </a:r>
          </a:p>
          <a:p>
            <a:pPr lvl="0"/>
            <a:r>
              <a:rPr lang="ru-RU" sz="2800" dirty="0"/>
              <a:t>Провести итоговое тестирование.</a:t>
            </a:r>
          </a:p>
          <a:p>
            <a:pPr lvl="0"/>
            <a:r>
              <a:rPr lang="ru-RU" sz="2800" dirty="0"/>
              <a:t>Проанализировать и сравнить результаты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52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8783" y="873512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u="sng" dirty="0" smtClean="0"/>
              <a:t>Методы </a:t>
            </a:r>
            <a:r>
              <a:rPr lang="ru-RU" sz="3600" b="1" u="sng" dirty="0"/>
              <a:t>исследования</a:t>
            </a:r>
            <a:endParaRPr lang="ru-RU" sz="3600" dirty="0"/>
          </a:p>
          <a:p>
            <a:r>
              <a:rPr lang="ru-RU" sz="3600" dirty="0" smtClean="0"/>
              <a:t>1</a:t>
            </a:r>
            <a:r>
              <a:rPr lang="ru-RU" sz="3600" dirty="0"/>
              <a:t>. Изучение и обобщение теоретического материала по теме;</a:t>
            </a:r>
          </a:p>
          <a:p>
            <a:r>
              <a:rPr lang="ru-RU" sz="3600" dirty="0"/>
              <a:t>2. Тестирование</a:t>
            </a:r>
          </a:p>
          <a:p>
            <a:r>
              <a:rPr lang="ru-RU" sz="3600" dirty="0"/>
              <a:t>3. Эксперимент </a:t>
            </a:r>
          </a:p>
          <a:p>
            <a:r>
              <a:rPr lang="ru-RU" sz="3600" dirty="0"/>
              <a:t>4. Анализ </a:t>
            </a:r>
          </a:p>
          <a:p>
            <a:r>
              <a:rPr lang="ru-RU" sz="3600" dirty="0"/>
              <a:t>5. </a:t>
            </a:r>
            <a:r>
              <a:rPr lang="ru-RU" sz="3600" dirty="0" smtClean="0"/>
              <a:t>Сравнение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6833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7700" y="146452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Словообразование</a:t>
            </a:r>
            <a:r>
              <a:rPr lang="ru-RU" sz="4400" dirty="0"/>
              <a:t> — раздел науки о языке, который изучает строение слов </a:t>
            </a:r>
            <a:r>
              <a:rPr lang="ru-RU" sz="4400" dirty="0" smtClean="0"/>
              <a:t>и </a:t>
            </a:r>
            <a:r>
              <a:rPr lang="ru-RU" sz="4400" dirty="0"/>
              <a:t>способы их образования.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8752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словообразования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09854"/>
            <a:ext cx="8915400" cy="37776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словосложение</a:t>
            </a:r>
          </a:p>
          <a:p>
            <a:r>
              <a:rPr lang="ru-RU" sz="3600" dirty="0" smtClean="0"/>
              <a:t>сокращение слов</a:t>
            </a:r>
          </a:p>
          <a:p>
            <a:r>
              <a:rPr lang="ru-RU" sz="3600" dirty="0" smtClean="0"/>
              <a:t>чередование </a:t>
            </a:r>
            <a:r>
              <a:rPr lang="ru-RU" sz="3600" dirty="0"/>
              <a:t>звуков (ударения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конверсия</a:t>
            </a:r>
          </a:p>
          <a:p>
            <a:r>
              <a:rPr lang="ru-RU" sz="3600" dirty="0" smtClean="0"/>
              <a:t>аффиксация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0934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Словосложение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Словосложение </a:t>
            </a:r>
            <a:r>
              <a:rPr lang="ru-RU" sz="4000" dirty="0" smtClean="0"/>
              <a:t>- это </a:t>
            </a:r>
            <a:r>
              <a:rPr lang="ru-RU" sz="4000" dirty="0"/>
              <a:t>сложение двух </a:t>
            </a:r>
            <a:r>
              <a:rPr lang="ru-RU" sz="4000" dirty="0" smtClean="0"/>
              <a:t>основ</a:t>
            </a:r>
          </a:p>
          <a:p>
            <a:r>
              <a:rPr lang="en-US" sz="4000" dirty="0" err="1" smtClean="0"/>
              <a:t>Foot+ball</a:t>
            </a:r>
            <a:r>
              <a:rPr lang="en-US" sz="4000" dirty="0" smtClean="0"/>
              <a:t> =football</a:t>
            </a:r>
          </a:p>
          <a:p>
            <a:r>
              <a:rPr lang="en-US" sz="4000" dirty="0" err="1" smtClean="0"/>
              <a:t>Bed+room</a:t>
            </a:r>
            <a:r>
              <a:rPr lang="en-US" sz="4000" dirty="0" smtClean="0"/>
              <a:t>=bedroom</a:t>
            </a:r>
            <a:endParaRPr lang="en-US" sz="4000" dirty="0"/>
          </a:p>
          <a:p>
            <a:r>
              <a:rPr lang="en-US" sz="4000" dirty="0" err="1" smtClean="0"/>
              <a:t>Fire+man</a:t>
            </a:r>
            <a:r>
              <a:rPr lang="en-US" sz="4000" dirty="0" smtClean="0"/>
              <a:t>=fireman 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2000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dirty="0" err="1" smtClean="0"/>
              <a:t>окращение</a:t>
            </a:r>
            <a:r>
              <a:rPr lang="ru-RU" dirty="0" smtClean="0"/>
              <a:t> </a:t>
            </a:r>
            <a:r>
              <a:rPr lang="ru-RU" dirty="0"/>
              <a:t>слов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telephone – </a:t>
            </a:r>
            <a:r>
              <a:rPr lang="en-US" sz="4400" dirty="0" smtClean="0"/>
              <a:t>phone</a:t>
            </a:r>
          </a:p>
          <a:p>
            <a:r>
              <a:rPr lang="en-US" sz="4400" dirty="0" smtClean="0"/>
              <a:t>USA </a:t>
            </a:r>
            <a:r>
              <a:rPr lang="en-US" sz="4400" dirty="0"/>
              <a:t>- the United States of </a:t>
            </a:r>
            <a:r>
              <a:rPr lang="en-US" sz="4400" dirty="0" smtClean="0"/>
              <a:t>America</a:t>
            </a:r>
          </a:p>
          <a:p>
            <a:r>
              <a:rPr lang="en-US" sz="4400" dirty="0" smtClean="0"/>
              <a:t> </a:t>
            </a:r>
            <a:r>
              <a:rPr lang="en-US" sz="4400" dirty="0"/>
              <a:t>4U - for you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7516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Чередование </a:t>
            </a:r>
            <a:r>
              <a:rPr lang="ru-RU" dirty="0"/>
              <a:t>звуков (ударения)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 err="1"/>
              <a:t>belief</a:t>
            </a:r>
            <a:r>
              <a:rPr lang="ru-RU" sz="4400" dirty="0"/>
              <a:t>  </a:t>
            </a:r>
            <a:r>
              <a:rPr lang="ru-RU" sz="4400" dirty="0" smtClean="0"/>
              <a:t>–</a:t>
            </a:r>
            <a:r>
              <a:rPr lang="en-US" sz="4400" dirty="0" smtClean="0"/>
              <a:t> to believe</a:t>
            </a:r>
            <a:endParaRPr lang="ru-RU" sz="4400" dirty="0"/>
          </a:p>
          <a:p>
            <a:r>
              <a:rPr lang="ru-RU" sz="4400" dirty="0" err="1"/>
              <a:t>Blood</a:t>
            </a:r>
            <a:r>
              <a:rPr lang="ru-RU" sz="4400" dirty="0"/>
              <a:t> </a:t>
            </a:r>
            <a:r>
              <a:rPr lang="ru-RU" sz="4400" dirty="0" smtClean="0"/>
              <a:t>–</a:t>
            </a:r>
            <a:r>
              <a:rPr lang="en-US" sz="4400" dirty="0" smtClean="0"/>
              <a:t>t</a:t>
            </a:r>
            <a:r>
              <a:rPr lang="ru-RU" sz="4400" dirty="0" smtClean="0"/>
              <a:t>o</a:t>
            </a:r>
            <a:r>
              <a:rPr lang="ru-RU" sz="4400" dirty="0"/>
              <a:t> </a:t>
            </a:r>
            <a:r>
              <a:rPr lang="ru-RU" sz="4400" dirty="0" err="1"/>
              <a:t>bleed</a:t>
            </a:r>
            <a:r>
              <a:rPr lang="ru-RU" sz="4400" dirty="0"/>
              <a:t> </a:t>
            </a:r>
            <a:endParaRPr lang="en-US" sz="4400" dirty="0" smtClean="0"/>
          </a:p>
          <a:p>
            <a:r>
              <a:rPr lang="en-US" sz="4400" dirty="0" smtClean="0"/>
              <a:t>to </a:t>
            </a:r>
            <a:r>
              <a:rPr lang="en-US" sz="4400" dirty="0"/>
              <a:t>sit– </a:t>
            </a:r>
            <a:r>
              <a:rPr lang="en-US" sz="4400" dirty="0" smtClean="0"/>
              <a:t>seat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4742101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</TotalTime>
  <Words>588</Words>
  <Application>Microsoft Office PowerPoint</Application>
  <PresentationFormat>Широкоэкранный</PresentationFormat>
  <Paragraphs>149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Wingdings 3</vt:lpstr>
      <vt:lpstr>Легкий дым</vt:lpstr>
      <vt:lpstr>Исследовательская работа на тему «Способы словообразования  в английском языке» </vt:lpstr>
      <vt:lpstr>Презентация PowerPoint</vt:lpstr>
      <vt:lpstr>Презентация PowerPoint</vt:lpstr>
      <vt:lpstr>Презентация PowerPoint</vt:lpstr>
      <vt:lpstr>Словообразование</vt:lpstr>
      <vt:lpstr>Способы словообразования</vt:lpstr>
      <vt:lpstr>Словосложение </vt:lpstr>
      <vt:lpstr>Cокращение слов </vt:lpstr>
      <vt:lpstr>Чередование звуков (ударения)</vt:lpstr>
      <vt:lpstr>Конверсия </vt:lpstr>
      <vt:lpstr>Аффиксы</vt:lpstr>
      <vt:lpstr>Префиксы</vt:lpstr>
      <vt:lpstr>Суффиксы</vt:lpstr>
      <vt:lpstr>Презентация PowerPoint</vt:lpstr>
      <vt:lpstr>Практическая часть</vt:lpstr>
      <vt:lpstr>Входное тестирование</vt:lpstr>
      <vt:lpstr>Презентация PowerPoint</vt:lpstr>
      <vt:lpstr>Вывод по входному тестированию</vt:lpstr>
      <vt:lpstr>Проведение эксперимента</vt:lpstr>
      <vt:lpstr>Презентация PowerPoint</vt:lpstr>
      <vt:lpstr>Итоговое тестирование</vt:lpstr>
      <vt:lpstr>Презентация PowerPoint</vt:lpstr>
      <vt:lpstr>Презентация PowerPoint</vt:lpstr>
      <vt:lpstr>Вывод по итоговому тестированию</vt:lpstr>
      <vt:lpstr>Сравнительная таблица результатов входного и итогового тестирования. </vt:lpstr>
      <vt:lpstr>Заключение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на тему «Способы словообразования  в английском языке» </dc:title>
  <dc:creator>Антон Арестенко</dc:creator>
  <cp:lastModifiedBy>Антон Арестенко</cp:lastModifiedBy>
  <cp:revision>23</cp:revision>
  <dcterms:created xsi:type="dcterms:W3CDTF">2019-02-26T13:58:11Z</dcterms:created>
  <dcterms:modified xsi:type="dcterms:W3CDTF">2019-02-27T15:53:35Z</dcterms:modified>
</cp:coreProperties>
</file>