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88" r:id="rId2"/>
    <p:sldId id="256" r:id="rId3"/>
    <p:sldId id="273" r:id="rId4"/>
    <p:sldId id="266" r:id="rId5"/>
    <p:sldId id="268" r:id="rId6"/>
    <p:sldId id="275" r:id="rId7"/>
    <p:sldId id="269" r:id="rId8"/>
    <p:sldId id="293" r:id="rId9"/>
    <p:sldId id="257" r:id="rId10"/>
    <p:sldId id="258" r:id="rId11"/>
    <p:sldId id="270" r:id="rId12"/>
    <p:sldId id="289" r:id="rId13"/>
    <p:sldId id="271" r:id="rId14"/>
    <p:sldId id="283" r:id="rId15"/>
    <p:sldId id="267" r:id="rId16"/>
    <p:sldId id="276" r:id="rId17"/>
    <p:sldId id="277" r:id="rId18"/>
    <p:sldId id="278" r:id="rId19"/>
    <p:sldId id="279" r:id="rId20"/>
    <p:sldId id="280" r:id="rId21"/>
    <p:sldId id="263" r:id="rId22"/>
    <p:sldId id="274" r:id="rId23"/>
    <p:sldId id="265" r:id="rId24"/>
    <p:sldId id="285" r:id="rId25"/>
    <p:sldId id="286" r:id="rId26"/>
    <p:sldId id="281" r:id="rId27"/>
    <p:sldId id="264" r:id="rId28"/>
    <p:sldId id="282" r:id="rId29"/>
    <p:sldId id="287" r:id="rId30"/>
    <p:sldId id="284" r:id="rId31"/>
    <p:sldId id="260" r:id="rId32"/>
    <p:sldId id="290" r:id="rId33"/>
    <p:sldId id="291" r:id="rId34"/>
    <p:sldId id="292" r:id="rId35"/>
    <p:sldId id="295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516C2-A04F-40CE-AE7B-9038BE74AA08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6334C-4D7F-4DFC-BC08-AD44F9328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6334C-4D7F-4DFC-BC08-AD44F9328FB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6840760" cy="2232248"/>
          </a:xfrm>
        </p:spPr>
        <p:txBody>
          <a:bodyPr>
            <a:normAutofit/>
          </a:bodyPr>
          <a:lstStyle>
            <a:lvl1pPr>
              <a:defRPr sz="66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6840760" cy="108012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7" name="Picture 3" descr="C:\Users\User\Desktop\9 мая\0_5b433_c335cce6_L.png"/>
          <p:cNvPicPr>
            <a:picLocks noChangeAspect="1" noChangeArrowheads="1"/>
          </p:cNvPicPr>
          <p:nvPr/>
        </p:nvPicPr>
        <p:blipFill>
          <a:blip r:embed="rId3" cstate="print"/>
          <a:srcRect l="24296" r="33368"/>
          <a:stretch>
            <a:fillRect/>
          </a:stretch>
        </p:blipFill>
        <p:spPr bwMode="auto">
          <a:xfrm flipH="1">
            <a:off x="7740352" y="0"/>
            <a:ext cx="1259632" cy="56612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8" name="Picture 4" descr="C:\Users\User\Desktop\9 мая\0_5b4ac_17c66fec_L.png"/>
          <p:cNvPicPr>
            <a:picLocks noChangeAspect="1" noChangeArrowheads="1"/>
          </p:cNvPicPr>
          <p:nvPr/>
        </p:nvPicPr>
        <p:blipFill>
          <a:blip r:embed="rId4" cstate="print"/>
          <a:srcRect t="23866" r="19362" b="20457"/>
          <a:stretch>
            <a:fillRect/>
          </a:stretch>
        </p:blipFill>
        <p:spPr bwMode="auto">
          <a:xfrm>
            <a:off x="1115616" y="4581128"/>
            <a:ext cx="3303431" cy="22768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C:\Users\User\Desktop\9 мая\86964062_0_5b4bd_f5fca2f6_XL.jpg"/>
          <p:cNvPicPr>
            <a:picLocks noChangeAspect="1" noChangeArrowheads="1"/>
          </p:cNvPicPr>
          <p:nvPr/>
        </p:nvPicPr>
        <p:blipFill>
          <a:blip r:embed="rId5" cstate="print"/>
          <a:srcRect l="14818" t="11896" r="10773" b="33234"/>
          <a:stretch>
            <a:fillRect/>
          </a:stretch>
        </p:blipFill>
        <p:spPr bwMode="auto">
          <a:xfrm>
            <a:off x="4788024" y="4509120"/>
            <a:ext cx="4355976" cy="21191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User\Desktop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5497487"/>
            <a:ext cx="2123728" cy="1360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2" descr="C:\Users\User\Desktop\9 мая\0_5b4e0_30c53e37_XXL.png"/>
          <p:cNvPicPr>
            <a:picLocks noChangeAspect="1" noChangeArrowheads="1"/>
          </p:cNvPicPr>
          <p:nvPr/>
        </p:nvPicPr>
        <p:blipFill>
          <a:blip r:embed="rId3" cstate="print"/>
          <a:srcRect l="6155" t="8965" r="3722" b="18624"/>
          <a:stretch>
            <a:fillRect/>
          </a:stretch>
        </p:blipFill>
        <p:spPr bwMode="auto">
          <a:xfrm>
            <a:off x="2195736" y="6237312"/>
            <a:ext cx="6696744" cy="620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8780" y="188640"/>
            <a:ext cx="1034664" cy="10801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User\Desktop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5497487"/>
            <a:ext cx="2123728" cy="1360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2" descr="C:\Users\User\Desktop\9 мая\0_5b4e0_30c53e37_XXL.png"/>
          <p:cNvPicPr>
            <a:picLocks noChangeAspect="1" noChangeArrowheads="1"/>
          </p:cNvPicPr>
          <p:nvPr/>
        </p:nvPicPr>
        <p:blipFill>
          <a:blip r:embed="rId3" cstate="print"/>
          <a:srcRect l="6155" t="8965" r="3722" b="18624"/>
          <a:stretch>
            <a:fillRect/>
          </a:stretch>
        </p:blipFill>
        <p:spPr bwMode="auto">
          <a:xfrm>
            <a:off x="2195736" y="6237312"/>
            <a:ext cx="6696744" cy="620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71600" cy="10142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FEE8F-6A4A-4349-B3CA-0098553DB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14789-4B11-414E-BD15-4D1CF2FF7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128792" cy="1143000"/>
          </a:xfrm>
          <a:solidFill>
            <a:srgbClr val="FF9966">
              <a:alpha val="24000"/>
            </a:srgbClr>
          </a:solidFill>
        </p:spPr>
        <p:txBody>
          <a:bodyPr>
            <a:normAutofit/>
          </a:bodyPr>
          <a:lstStyle>
            <a:lvl1pPr>
              <a:defRPr sz="6000">
                <a:solidFill>
                  <a:srgbClr val="4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5" name="Picture 3" descr="C:\Users\User\Desktop\9 мая\0_5b4e5_eae1dca4_X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6093296"/>
            <a:ext cx="6264696" cy="6164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6" name="Picture 4" descr="C:\Users\User\Desktop\9 мая\0_5b4e4_c960b2ef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58841" flipH="1">
            <a:off x="496069" y="4679592"/>
            <a:ext cx="1681072" cy="22256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7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2869" y="188640"/>
            <a:ext cx="1310575" cy="13681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717032"/>
            <a:ext cx="7772400" cy="1362075"/>
          </a:xfrm>
        </p:spPr>
        <p:txBody>
          <a:bodyPr anchor="t">
            <a:normAutofit/>
          </a:bodyPr>
          <a:lstStyle>
            <a:lvl1pPr algn="l">
              <a:defRPr sz="4800" b="0" cap="all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132856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rgbClr val="040200"/>
                </a:solidFill>
                <a:latin typeface="Monotype Corsiva" pitchFamily="66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C:\Users\User\Desktop\9 мая\0_5b4ac_17c66fec_L.png"/>
          <p:cNvPicPr>
            <a:picLocks noChangeAspect="1" noChangeArrowheads="1"/>
          </p:cNvPicPr>
          <p:nvPr/>
        </p:nvPicPr>
        <p:blipFill>
          <a:blip r:embed="rId3" cstate="print"/>
          <a:srcRect t="23866" r="19362" b="20457"/>
          <a:stretch>
            <a:fillRect/>
          </a:stretch>
        </p:blipFill>
        <p:spPr bwMode="auto">
          <a:xfrm>
            <a:off x="3347864" y="4928546"/>
            <a:ext cx="2799375" cy="19294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0" name="Picture 2" descr="C:\Users\User\Desktop\9 мая\0_5b4e4_c960b2ef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5157192"/>
            <a:ext cx="2336355" cy="14622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2" descr="C:\Users\User\Desktop\9 мая\0_5b4e4_c960b2ef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83568" y="5157192"/>
            <a:ext cx="2592288" cy="14622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1" name="Picture 3" descr="C:\Users\User\Desktop\9 мая\0_5b4e5_eae1dca4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396536" cy="11795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92696"/>
            <a:ext cx="1310575" cy="13681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User\Desktop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5497487"/>
            <a:ext cx="2123728" cy="1360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098" name="Picture 2" descr="C:\Users\User\Desktop\9 мая\0_5b4e0_30c53e37_XXL.png"/>
          <p:cNvPicPr>
            <a:picLocks noChangeAspect="1" noChangeArrowheads="1"/>
          </p:cNvPicPr>
          <p:nvPr/>
        </p:nvPicPr>
        <p:blipFill>
          <a:blip r:embed="rId3" cstate="print"/>
          <a:srcRect l="6155" t="8965" r="3722" b="18624"/>
          <a:stretch>
            <a:fillRect/>
          </a:stretch>
        </p:blipFill>
        <p:spPr bwMode="auto">
          <a:xfrm>
            <a:off x="2195736" y="6237312"/>
            <a:ext cx="6696744" cy="620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869" y="188640"/>
            <a:ext cx="1310575" cy="13681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 descr="C:\Users\User\Desktop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5497487"/>
            <a:ext cx="2123728" cy="1360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2" descr="C:\Users\User\Desktop\9 мая\0_5b4e0_30c53e37_XXL.png"/>
          <p:cNvPicPr>
            <a:picLocks noChangeAspect="1" noChangeArrowheads="1"/>
          </p:cNvPicPr>
          <p:nvPr/>
        </p:nvPicPr>
        <p:blipFill>
          <a:blip r:embed="rId3" cstate="print"/>
          <a:srcRect l="6155" t="8965" r="3722" b="18624"/>
          <a:stretch>
            <a:fillRect/>
          </a:stretch>
        </p:blipFill>
        <p:spPr bwMode="auto">
          <a:xfrm>
            <a:off x="2195736" y="6237312"/>
            <a:ext cx="6696744" cy="620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869" y="188640"/>
            <a:ext cx="1310575" cy="13681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85110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 descr="C:\Users\User\Desktop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5497487"/>
            <a:ext cx="2123728" cy="1360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2" descr="C:\Users\User\Desktop\9 мая\0_5b4e0_30c53e37_XXL.png"/>
          <p:cNvPicPr>
            <a:picLocks noChangeAspect="1" noChangeArrowheads="1"/>
          </p:cNvPicPr>
          <p:nvPr/>
        </p:nvPicPr>
        <p:blipFill>
          <a:blip r:embed="rId3" cstate="print"/>
          <a:srcRect l="6155" t="8965" r="3722" b="18624"/>
          <a:stretch>
            <a:fillRect/>
          </a:stretch>
        </p:blipFill>
        <p:spPr bwMode="auto">
          <a:xfrm>
            <a:off x="2195736" y="6237312"/>
            <a:ext cx="6696744" cy="620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869" y="188640"/>
            <a:ext cx="1310575" cy="13681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C:\Users\User\Desktop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5497487"/>
            <a:ext cx="2123728" cy="1360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2" descr="C:\Users\User\Desktop\9 мая\0_5b4e0_30c53e37_XXL.png"/>
          <p:cNvPicPr>
            <a:picLocks noChangeAspect="1" noChangeArrowheads="1"/>
          </p:cNvPicPr>
          <p:nvPr/>
        </p:nvPicPr>
        <p:blipFill>
          <a:blip r:embed="rId3" cstate="print"/>
          <a:srcRect l="6155" t="8965" r="3722" b="18624"/>
          <a:stretch>
            <a:fillRect/>
          </a:stretch>
        </p:blipFill>
        <p:spPr bwMode="auto">
          <a:xfrm>
            <a:off x="2195736" y="6237312"/>
            <a:ext cx="6696744" cy="620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269" y="188640"/>
            <a:ext cx="1103642" cy="11521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User\Desktop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5497487"/>
            <a:ext cx="2123728" cy="1360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2" descr="C:\Users\User\Desktop\9 мая\0_5b4e0_30c53e37_XXL.png"/>
          <p:cNvPicPr>
            <a:picLocks noChangeAspect="1" noChangeArrowheads="1"/>
          </p:cNvPicPr>
          <p:nvPr/>
        </p:nvPicPr>
        <p:blipFill>
          <a:blip r:embed="rId3" cstate="print"/>
          <a:srcRect l="6155" t="8965" r="3722" b="18624"/>
          <a:stretch>
            <a:fillRect/>
          </a:stretch>
        </p:blipFill>
        <p:spPr bwMode="auto">
          <a:xfrm>
            <a:off x="2195736" y="6237312"/>
            <a:ext cx="6696744" cy="620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875060" cy="9135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User\Desktop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5497487"/>
            <a:ext cx="2123728" cy="1360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2" descr="C:\Users\User\Desktop\9 мая\0_5b4e0_30c53e37_XXL.png"/>
          <p:cNvPicPr>
            <a:picLocks noChangeAspect="1" noChangeArrowheads="1"/>
          </p:cNvPicPr>
          <p:nvPr/>
        </p:nvPicPr>
        <p:blipFill>
          <a:blip r:embed="rId3" cstate="print"/>
          <a:srcRect l="6155" t="8965" r="3722" b="18624"/>
          <a:stretch>
            <a:fillRect/>
          </a:stretch>
        </p:blipFill>
        <p:spPr bwMode="auto">
          <a:xfrm>
            <a:off x="2195736" y="6237312"/>
            <a:ext cx="6696744" cy="620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5" descr="C:\Users\User\Desktop\9 мая\0_5b4d9_ab9089f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4690" y="188640"/>
            <a:ext cx="758754" cy="7920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9966">
              <a:alpha val="39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7A30C-9466-4FE1-9810-00E8142685B4}" type="datetimeFigureOut">
              <a:rPr lang="ru-RU" smtClean="0"/>
              <a:pPr/>
              <a:t>09.06.2019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9C32B-AE2A-4841-9737-BB021753B3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6000" kern="1200">
          <a:solidFill>
            <a:srgbClr val="46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ndvp.ru/german/other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4%D0%BE%D0%BD%D0%BE%D1%80%D1%81%D1%82%D0%B2%D0%BE_%D0%BA%D1%80%D0%BE%D0%B2%D0%B8" TargetMode="External"/><Relationship Id="rId2" Type="http://schemas.openxmlformats.org/officeDocument/2006/relationships/hyperlink" Target="http://ru.wikipedia.org/wiki/%D0%A1%D0%B0%D0%BB%D0%B0%D1%81%D0%BF%D0%B8%D0%BB%D1%8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МБОУ «СОШ» </a:t>
            </a:r>
            <a:br>
              <a:rPr lang="ru-RU" sz="4800" dirty="0" smtClean="0"/>
            </a:br>
            <a:r>
              <a:rPr lang="ru-RU" sz="4800" dirty="0" smtClean="0"/>
              <a:t>с.Усть-Кулом  </a:t>
            </a:r>
            <a:br>
              <a:rPr lang="ru-RU" sz="4800" dirty="0" smtClean="0"/>
            </a:br>
            <a:r>
              <a:rPr lang="ru-RU" sz="4800" dirty="0" smtClean="0"/>
              <a:t>Республика Коми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786190"/>
            <a:ext cx="5805858" cy="307181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Сковородникова О.М</a:t>
            </a:r>
            <a:r>
              <a:rPr lang="ru-RU" dirty="0" smtClean="0">
                <a:solidFill>
                  <a:srgbClr val="FFFF00"/>
                </a:solidFill>
              </a:rPr>
              <a:t>., Ямщикова О.В. 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2018 год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52149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0"/>
            <a:ext cx="335758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500414"/>
            <a:ext cx="292895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643158"/>
            <a:ext cx="278606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000372"/>
            <a:ext cx="235745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/>
              <a:t> Страшные цифры войны</a:t>
            </a:r>
          </a:p>
        </p:txBody>
      </p:sp>
      <p:pic>
        <p:nvPicPr>
          <p:cNvPr id="18436" name="Picture 10" descr="788_1083913377_b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2612" y="1600200"/>
            <a:ext cx="3207776" cy="4525963"/>
          </a:xfrm>
        </p:spPr>
      </p:pic>
      <p:sp>
        <p:nvSpPr>
          <p:cNvPr id="149510" name="Rectangle 6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час во время войны погибали 793 человека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Каждую  минуту - 13 человек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Каждые 5 секунд – одна человеческая жизнь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49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9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9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49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49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9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49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9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6,3 млн</a:t>
            </a:r>
            <a:r>
              <a:rPr lang="ru-RU" sz="4000" b="1" dirty="0" smtClean="0"/>
              <a:t>.</a:t>
            </a:r>
            <a:r>
              <a:rPr lang="ru-RU" sz="4000" dirty="0" smtClean="0"/>
              <a:t> военнослужащих убитыми и умерших от ранений</a:t>
            </a:r>
            <a:endParaRPr lang="ru-RU" sz="40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«...Летела с фронта похоронка,</a:t>
            </a:r>
          </a:p>
          <a:p>
            <a:pPr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Уже стучался почтальон,</a:t>
            </a:r>
          </a:p>
          <a:p>
            <a:pPr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Солдат, глаза закрыв в воронке,</a:t>
            </a:r>
          </a:p>
          <a:p>
            <a:pPr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На миг опередил её...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57364"/>
            <a:ext cx="40386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</a:t>
            </a:r>
            <a:r>
              <a:rPr lang="ru-RU" sz="3600" b="1" dirty="0" smtClean="0"/>
              <a:t>Если бы мы решили почтить минутой молчания каждого погибшего в эту войну, нам бы пришлось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молчать более 50-ти    лет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85860"/>
            <a:ext cx="40386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17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Ужас оккупации.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421008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4038600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На оккупированных территориях: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334 населенных пункта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Украине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сожжены немецкими нацистами вместе со всеми жителями.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Самым крупным городком, уничтоженным захватчиками, стала Корюковка Черниговской области. За два дня из 1300 домов были сожжены 1290, убиты и сожжено около 7 тысяч жителей городка.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128792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Беларусь 1941-1944гг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Гитлеровцы сжигают белорусские деревни</a:t>
            </a:r>
          </a:p>
          <a:p>
            <a:pPr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Характерной особенностью политики геноцида и «выжженной земли» стало уничтожение населенных пунктов вместе с жителями. За годы оккупации (1941-1944гг.) гитлеровцы провели в Белоруссии более 140 крупных карательных операций.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714356"/>
            <a:ext cx="7258072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 на одной самой подробной географической карте вы не найдете сегодня этой белорусской деревни. Она была уничтожена фашистами весной 1943 года.</a:t>
            </a:r>
          </a:p>
          <a:p>
            <a:pPr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произошло 22 марта 1943 года. Озверевшие фашисты ворвались в деревню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Хатынь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окружили ее.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 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население Хатыни от мала до велика — стариков, женщин, детей выгоняли из домов и гнали в колхозный сарай. Прикладами автоматов поднимали с постели больных, стариков, не щадили женщин с маленькими и грудными детьми.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1209675"/>
            <a:ext cx="73342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Хатынь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Здесь можно видеть символы сгоревших изб с калитками.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Вверху "печных труб" стоят небольшие колокола, которые синхронно бьют примерно раз в минуту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43050"/>
            <a:ext cx="40386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не в праве об этой войне забывать!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22.06.1941-09.05.1945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357686" y="500042"/>
            <a:ext cx="4329114" cy="562612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Единственный взрослый свидетель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хатынской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трагедии 56-летний деревенский кузнец Иосиф Каминский, обгоревший и израненный пришел в сознание поздно ночью, когда фашистов уже не было в деревне. Ему пришлось пережить еще один тяжкий удар: среди трупов односельчан он нашел своего израненного сына. Мальчик был смертельно ранен в живот, получил сильные ожоги. Он скончался на руках у отца.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3943381" cy="536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cap="all" dirty="0" smtClean="0"/>
              <a:t/>
            </a:r>
            <a:br>
              <a:rPr lang="ru-RU" sz="2700" b="1" cap="all" dirty="0" smtClean="0"/>
            </a:br>
            <a:r>
              <a:rPr lang="ru-RU" sz="2700" b="1" cap="all" dirty="0" smtClean="0"/>
              <a:t/>
            </a:r>
            <a:br>
              <a:rPr lang="ru-RU" sz="2700" b="1" cap="all" dirty="0" smtClean="0"/>
            </a:br>
            <a:r>
              <a:rPr lang="ru-RU" sz="3100" b="1" cap="all" dirty="0" smtClean="0">
                <a:latin typeface="Lucida Console" pitchFamily="49" charset="0"/>
              </a:rPr>
              <a:t>ФАШИЗМ – БЕСЧЕЛОВЕЧНАЯ ИДЕОЛОГИЯ, ПРЕСТУПНАЯ ПОЛИТИКА</a:t>
            </a:r>
            <a:r>
              <a:rPr lang="ru-RU" sz="3100" b="1" cap="all" dirty="0" smtClean="0"/>
              <a:t>.</a:t>
            </a:r>
            <a:r>
              <a:rPr lang="ru-RU" b="1" cap="all" dirty="0" smtClean="0"/>
              <a:t/>
            </a:r>
            <a:br>
              <a:rPr lang="ru-RU" b="1" cap="all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785926"/>
            <a:ext cx="40386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00240"/>
            <a:ext cx="403860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928671"/>
            <a:ext cx="4572032" cy="459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785794"/>
            <a:ext cx="4038600" cy="5340369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Внизу в камне выбито: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"Если я это забуду, пусть Небо забудет про меня"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монумент стоит в Польше. Слеплен с реальной фотографии расправы над детьми, которых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бандеровцы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возглавляемые "национальным героем" убивали прикручивая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проволкой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столбам - экономили патроны..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Концлагеря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жестоко и изощренно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человеконенавистическая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фашистская программа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обезлюживания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осуществлялась непосредственно в концентрационных лагерях. Газовые камеры, душегубки, печи для кремации - наиболее распространенные способы, применяемые для умерщвления людей в концентрационных лагерях.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стран Европы, прошедших через лагеря различного назначения, в т. ч. и концентрационные лагеря, было уничтожено более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Белоруссии в качестве "иных мест" был утвержден 21 лагерь, на территории Украины - 27 лагерей, на территории Литвы - 9, Латвии - 2 (Саласпилс и Валмиера).</a:t>
            </a:r>
          </a:p>
          <a:p>
            <a:pPr fontAlgn="base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РФ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"иными местами"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признаны места принудительного содержания в г. Рославль (лагерь 130), п. Урицкий (лагерь 142) и Гатчина.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128792" cy="141763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Так Международный военный трибунал в Нюрнберге охарактеризовал обстановку, царившую в нацистских концентрационных лагерях.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«Заключенных убивали без разбора,... впрыскивания яда, расстрелы в затылок были ежедневными событиями; свирепствовали эпидемии брюшного и сыпного тифа, которым предоставляли неистовствовать, служили средством уничтожения заключенных; человеческая жизнь... ничего не значила. Убийства стало обыденным делом, настолько обычным, что несчастные жертвы просто приветствовали смерть, когда она наступала быстро»,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Голод   и  голодная смерть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4191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371477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Избиения, виселицы, замораживания, вынужденные самоубийства, расстрелы и т. </a:t>
            </a:r>
            <a:r>
              <a:rPr lang="ru-RU" sz="2800" b="1" dirty="0" err="1" smtClean="0">
                <a:solidFill>
                  <a:srgbClr val="FF0000"/>
                </a:solidFill>
              </a:rPr>
              <a:t>п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407196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36"/>
            <a:ext cx="41434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857375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72547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hlinkClick r:id="rId2" tooltip="Саласпилс"/>
              </a:rPr>
              <a:t>Саласпилс</a:t>
            </a:r>
            <a:endParaRPr lang="ru-RU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492922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Известен содержанием  в нем малолетних узников, которых затем стали использовать для 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Донорство крови"/>
              </a:rPr>
              <a:t>отбора крови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для раненых немецких солдат, вследствие чего дети быстро погибали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798" y="1600200"/>
            <a:ext cx="34534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51275" y="1484313"/>
            <a:ext cx="5156200" cy="4530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короткое слово,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сколько за ним заготовлено бед!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Вернитесь, люди, мысленно снова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Назад за полсотни с лишним лет.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Выпейте, люди, снова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Горечи чашу до дна.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Вспомните это слово –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Страшное слово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ВОЙНА!</a:t>
            </a:r>
          </a:p>
        </p:txBody>
      </p:sp>
      <p:sp>
        <p:nvSpPr>
          <p:cNvPr id="157704" name="Rectangle 8"/>
          <p:cNvSpPr>
            <a:spLocks noChangeArrowheads="1"/>
          </p:cNvSpPr>
          <p:nvPr/>
        </p:nvSpPr>
        <p:spPr bwMode="auto">
          <a:xfrm>
            <a:off x="468313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ВОЙНА!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331309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7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7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7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7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7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7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7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7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57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7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7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57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57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57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Позор нам если мы забудем,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жертвах страшной той войны,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будут прокляты 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нелЮди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Фашисты-слуги сатаны.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sz="half" idx="1"/>
          </p:nvPr>
        </p:nvSpPr>
        <p:spPr>
          <a:xfrm>
            <a:off x="457200" y="285729"/>
            <a:ext cx="4614866" cy="55007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Люди!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Покуда сердца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стучатся, — 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помните!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Какою  ценой  завоёвано счастье, —   пожалуйста, помните!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свою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отправляя в полёт, — 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помните! 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тех,  кто уже никогда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споёт, —   помните! 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Детям своим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расскажите о них,  чтоб  запомнили! 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Детям   детей  расскажите о них, 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тоже   запомнили! 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42852"/>
            <a:ext cx="407196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357562"/>
            <a:ext cx="3929090" cy="335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1945 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Май сорок пятого. Победа.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Усталость. Тяжесть рук и ног.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Ее так ждали наши деды,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Прошел уже немалый срок.</a:t>
            </a:r>
          </a:p>
          <a:p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Четыре года перестрелок,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Бомбежек, яростных атак.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Тупая боль сковала тело.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Все! Сдался вражеский Рейхстаг!</a:t>
            </a:r>
          </a:p>
          <a:p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Ценою миллионов жизней,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Сгоревших сел и городов,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Повергнута чума фашизма.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Ценой могил, ценой крестов.</a:t>
            </a:r>
          </a:p>
          <a:p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 руках держали папиросы,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Уже не в силах прикурить.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Сидят солдаты и матросы,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Сумевшие тогда дожить.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       </a:t>
            </a:r>
            <a:r>
              <a:rPr lang="ru-RU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Юрий Шмидт</a:t>
            </a:r>
            <a:endParaRPr lang="ru-RU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14290"/>
            <a:ext cx="296127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285992"/>
            <a:ext cx="435771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Победы  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С. </a:t>
            </a:r>
            <a:r>
              <a:rPr lang="ru-RU" dirty="0" err="1" smtClean="0"/>
              <a:t>Кужба</a:t>
            </a:r>
            <a:r>
              <a:rPr lang="ru-RU" dirty="0" smtClean="0"/>
              <a:t> , 2005 г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60889"/>
            <a:ext cx="4040188" cy="357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С.Усть-Кулом , 2013 г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781683"/>
            <a:ext cx="4041775" cy="273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9 Мая  </a:t>
            </a:r>
            <a:r>
              <a:rPr lang="ru-RU" dirty="0" err="1" smtClean="0"/>
              <a:t>с.Усть</a:t>
            </a:r>
            <a:r>
              <a:rPr lang="ru-RU" dirty="0" smtClean="0"/>
              <a:t> –</a:t>
            </a:r>
            <a:r>
              <a:rPr lang="ru-RU" dirty="0" err="1" smtClean="0"/>
              <a:t>Кулом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853240"/>
            <a:ext cx="4040188" cy="259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Май.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Россия.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Цветёт весна.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Отгремела давно война.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 сегодня у братских могил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Вспомним тех, кто нам жизнь сохранил.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72288"/>
          </a:xfrm>
          <a:noFill/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827088" y="0"/>
            <a:ext cx="8532812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  <a:t>«Нам руки даны, чтобы землю обнять</a:t>
            </a:r>
            <a:b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  <a:t>   И сердцем ее отогреть.</a:t>
            </a:r>
            <a:b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  <a:t>Нам память дана, чтобы павших поднять</a:t>
            </a:r>
            <a:b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  <a:t>   И вечную славу им петь…»</a:t>
            </a: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858180" cy="544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000" b="1" dirty="0" smtClean="0"/>
              <a:t>1418 </a:t>
            </a:r>
            <a:br>
              <a:rPr lang="ru-RU" sz="8000" b="1" dirty="0" smtClean="0"/>
            </a:b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fontAlgn="base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дней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ночей шла Великая Отечественная война. Советский народ вынес на своих плечах всю тяжесть войны с фашизмом. </a:t>
            </a:r>
          </a:p>
          <a:p>
            <a:pPr algn="ctr" fontAlgn="base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/>
              <a:t>Вдумайтесь в эти цифры:</a:t>
            </a:r>
            <a:endParaRPr lang="ru-RU" dirty="0" smtClean="0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Фашисты разрушили и сожгли свыше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тыс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городов, поселков и деревень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нашей Родины.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Разрушили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84 тыс. школ, 334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высших учебных заведения.</a:t>
            </a:r>
          </a:p>
        </p:txBody>
      </p:sp>
      <p:pic>
        <p:nvPicPr>
          <p:cNvPr id="16388" name="Picture 6" descr="Великая Отечественная войн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428604"/>
            <a:ext cx="4038600" cy="3028950"/>
          </a:xfr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400052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1" animBg="1"/>
      <p:bldP spid="115717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596" y="3786190"/>
            <a:ext cx="8715404" cy="215741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Захватчики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уничтожили 31850 заводов и фабрик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затопили 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взорвали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1135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шахт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Было разрушено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тысяч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километров железнодорожных путей, приведено в негодность 76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паровозов,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428 тысяч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железнодорожных вагонов.</a:t>
            </a:r>
          </a:p>
        </p:txBody>
      </p:sp>
      <p:pic>
        <p:nvPicPr>
          <p:cNvPr id="22532" name="Picture 5" descr="1393_1608842940_b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42852"/>
            <a:ext cx="4786314" cy="349203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415765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28670"/>
            <a:ext cx="4038600" cy="520225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Враг не пощадил ни женщин, ни стариков, ни детей.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27 млн.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жизней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советских людей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унесла война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7411" name="Picture 7" descr="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0"/>
            <a:ext cx="4535488" cy="340042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14620"/>
            <a:ext cx="442915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2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/>
              <a:t>Дети на </a:t>
            </a:r>
            <a:r>
              <a:rPr lang="ru-RU" sz="4800" b="1" dirty="0" err="1" smtClean="0"/>
              <a:t>войне-это</a:t>
            </a:r>
            <a:r>
              <a:rPr lang="ru-RU" sz="4800" b="1" dirty="0" smtClean="0"/>
              <a:t> самая ужасная и страшная история</a:t>
            </a:r>
            <a:endParaRPr lang="ru-RU" sz="4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85926"/>
            <a:ext cx="40386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400052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 двадцать миллионов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неизвестных и до знаменитых,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Сразить которых годы не вольны,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 двадцать миллионов незабытых,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Убитых, не вернувшихся с войны……</a:t>
            </a:r>
          </a:p>
          <a:p>
            <a:pPr>
              <a:buNone/>
            </a:pPr>
            <a:r>
              <a:rPr lang="ru-RU" b="1" dirty="0" smtClean="0"/>
              <a:t>                                                                 Расул Гамзатов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9 м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 мая</Template>
  <TotalTime>552</TotalTime>
  <Words>788</Words>
  <Application>Microsoft Office PowerPoint</Application>
  <PresentationFormat>Экран (4:3)</PresentationFormat>
  <Paragraphs>83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9 мая</vt:lpstr>
      <vt:lpstr>МБОУ «СОШ»  с.Усть-Кулом   Республика Коми</vt:lpstr>
      <vt:lpstr>Мы не в праве об этой войне забывать!</vt:lpstr>
      <vt:lpstr>Слайд 3</vt:lpstr>
      <vt:lpstr> 1418  </vt:lpstr>
      <vt:lpstr>Вдумайтесь в эти цифры:</vt:lpstr>
      <vt:lpstr>Слайд 6</vt:lpstr>
      <vt:lpstr>Слайд 7</vt:lpstr>
      <vt:lpstr>Дети на войне-это самая ужасная и страшная история</vt:lpstr>
      <vt:lpstr>Слайд 9</vt:lpstr>
      <vt:lpstr>Слайд 10</vt:lpstr>
      <vt:lpstr> Страшные цифры войны</vt:lpstr>
      <vt:lpstr>6,3 млн. военнослужащих убитыми и умерших от ранений</vt:lpstr>
      <vt:lpstr>Слайд 13</vt:lpstr>
      <vt:lpstr>Ужас оккупации.</vt:lpstr>
      <vt:lpstr>На оккупированных территориях:</vt:lpstr>
      <vt:lpstr>Слайд 16</vt:lpstr>
      <vt:lpstr>Слайд 17</vt:lpstr>
      <vt:lpstr>Слайд 18</vt:lpstr>
      <vt:lpstr>Хатынь</vt:lpstr>
      <vt:lpstr>Слайд 20</vt:lpstr>
      <vt:lpstr>  ФАШИЗМ – БЕСЧЕЛОВЕЧНАЯ ИДЕОЛОГИЯ, ПРЕСТУПНАЯ ПОЛИТИКА. </vt:lpstr>
      <vt:lpstr>Слайд 22</vt:lpstr>
      <vt:lpstr>Концлагеря</vt:lpstr>
      <vt:lpstr>Слайд 24</vt:lpstr>
      <vt:lpstr>Слайд 25</vt:lpstr>
      <vt:lpstr> Так Международный военный трибунал в Нюрнберге охарактеризовал обстановку, царившую в нацистских концентрационных лагерях. </vt:lpstr>
      <vt:lpstr>Голод   и  голодная смерть</vt:lpstr>
      <vt:lpstr>Избиения, виселицы, замораживания, вынужденные самоубийства, расстрелы и т. п</vt:lpstr>
      <vt:lpstr>Саласпилс</vt:lpstr>
      <vt:lpstr>Слайд 30</vt:lpstr>
      <vt:lpstr>Слайд 31</vt:lpstr>
      <vt:lpstr> 1945 г</vt:lpstr>
      <vt:lpstr>День Победы  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Оля</cp:lastModifiedBy>
  <cp:revision>55</cp:revision>
  <dcterms:created xsi:type="dcterms:W3CDTF">2014-03-31T18:12:43Z</dcterms:created>
  <dcterms:modified xsi:type="dcterms:W3CDTF">2019-06-09T14:07:21Z</dcterms:modified>
</cp:coreProperties>
</file>